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44"/>
  </p:notesMasterIdLst>
  <p:sldIdLst>
    <p:sldId id="256" r:id="rId2"/>
    <p:sldId id="257" r:id="rId3"/>
    <p:sldId id="268" r:id="rId4"/>
    <p:sldId id="258" r:id="rId5"/>
    <p:sldId id="296" r:id="rId6"/>
    <p:sldId id="297" r:id="rId7"/>
    <p:sldId id="298" r:id="rId8"/>
    <p:sldId id="299" r:id="rId9"/>
    <p:sldId id="302" r:id="rId10"/>
    <p:sldId id="300" r:id="rId11"/>
    <p:sldId id="301" r:id="rId12"/>
    <p:sldId id="303" r:id="rId13"/>
    <p:sldId id="264" r:id="rId14"/>
    <p:sldId id="265" r:id="rId15"/>
    <p:sldId id="287" r:id="rId16"/>
    <p:sldId id="259" r:id="rId17"/>
    <p:sldId id="275" r:id="rId18"/>
    <p:sldId id="260" r:id="rId19"/>
    <p:sldId id="261" r:id="rId20"/>
    <p:sldId id="262" r:id="rId21"/>
    <p:sldId id="263" r:id="rId22"/>
    <p:sldId id="266" r:id="rId23"/>
    <p:sldId id="292" r:id="rId24"/>
    <p:sldId id="270" r:id="rId25"/>
    <p:sldId id="290" r:id="rId26"/>
    <p:sldId id="273" r:id="rId27"/>
    <p:sldId id="294" r:id="rId28"/>
    <p:sldId id="295" r:id="rId29"/>
    <p:sldId id="291" r:id="rId30"/>
    <p:sldId id="267" r:id="rId31"/>
    <p:sldId id="272" r:id="rId32"/>
    <p:sldId id="293" r:id="rId33"/>
    <p:sldId id="276" r:id="rId34"/>
    <p:sldId id="277" r:id="rId35"/>
    <p:sldId id="278" r:id="rId36"/>
    <p:sldId id="279" r:id="rId37"/>
    <p:sldId id="280" r:id="rId38"/>
    <p:sldId id="281" r:id="rId39"/>
    <p:sldId id="282" r:id="rId40"/>
    <p:sldId id="283" r:id="rId41"/>
    <p:sldId id="284" r:id="rId42"/>
    <p:sldId id="285"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110"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110"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110"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110"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110" charset="-128"/>
        <a:cs typeface="+mn-cs"/>
      </a:defRPr>
    </a:lvl5pPr>
    <a:lvl6pPr marL="2286000" algn="l" defTabSz="914400" rtl="0" eaLnBrk="1" latinLnBrk="0" hangingPunct="1">
      <a:defRPr kern="1200">
        <a:solidFill>
          <a:schemeClr val="tx1"/>
        </a:solidFill>
        <a:latin typeface="Arial" charset="0"/>
        <a:ea typeface="ＭＳ Ｐゴシック" pitchFamily="-110" charset="-128"/>
        <a:cs typeface="+mn-cs"/>
      </a:defRPr>
    </a:lvl6pPr>
    <a:lvl7pPr marL="2743200" algn="l" defTabSz="914400" rtl="0" eaLnBrk="1" latinLnBrk="0" hangingPunct="1">
      <a:defRPr kern="1200">
        <a:solidFill>
          <a:schemeClr val="tx1"/>
        </a:solidFill>
        <a:latin typeface="Arial" charset="0"/>
        <a:ea typeface="ＭＳ Ｐゴシック" pitchFamily="-110" charset="-128"/>
        <a:cs typeface="+mn-cs"/>
      </a:defRPr>
    </a:lvl7pPr>
    <a:lvl8pPr marL="3200400" algn="l" defTabSz="914400" rtl="0" eaLnBrk="1" latinLnBrk="0" hangingPunct="1">
      <a:defRPr kern="1200">
        <a:solidFill>
          <a:schemeClr val="tx1"/>
        </a:solidFill>
        <a:latin typeface="Arial" charset="0"/>
        <a:ea typeface="ＭＳ Ｐゴシック" pitchFamily="-110" charset="-128"/>
        <a:cs typeface="+mn-cs"/>
      </a:defRPr>
    </a:lvl8pPr>
    <a:lvl9pPr marL="3657600" algn="l" defTabSz="914400" rtl="0" eaLnBrk="1" latinLnBrk="0" hangingPunct="1">
      <a:defRPr kern="1200">
        <a:solidFill>
          <a:schemeClr val="tx1"/>
        </a:solidFill>
        <a:latin typeface="Arial" charset="0"/>
        <a:ea typeface="ＭＳ Ｐゴシック" pitchFamily="-110" charset="-128"/>
        <a:cs typeface="+mn-cs"/>
      </a:defRPr>
    </a:lvl9pPr>
  </p:defaultTextStyle>
  <p:extLst>
    <p:ext uri="{EFAFB233-063F-42B5-8137-9DF3F51BA10A}">
      <p15:sldGuideLst xmlns:p15="http://schemas.microsoft.com/office/powerpoint/2012/main">
        <p15:guide id="1" orient="horz" pos="93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72"/>
      </p:cViewPr>
      <p:guideLst>
        <p:guide orient="horz" pos="936"/>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36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_rels/viewProps.xml.rels><?xml version="1.0" encoding="UTF-8" standalone="yes"?>
<Relationships xmlns="http://schemas.openxmlformats.org/package/2006/relationships"><Relationship Id="rId1"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ea typeface="+mn-ea"/>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ea typeface="+mn-ea"/>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ea typeface="+mn-ea"/>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E80AB9E-F7EF-4D0D-85CD-82E39BB9EA74}" type="slidenum">
              <a:rPr lang="en-US"/>
              <a:pPr/>
              <a:t>‹#›</a:t>
            </a:fld>
            <a:endParaRPr lang="en-US"/>
          </a:p>
        </p:txBody>
      </p:sp>
    </p:spTree>
    <p:extLst>
      <p:ext uri="{BB962C8B-B14F-4D97-AF65-F5344CB8AC3E}">
        <p14:creationId xmlns:p14="http://schemas.microsoft.com/office/powerpoint/2010/main" val="9010074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7"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F106BDD3-719B-4C7C-8EC9-1C1B1D0A6966}" type="slidenum">
              <a:rPr lang="en-US"/>
              <a:pPr/>
              <a:t>1</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1426E726-8990-4E56-B3E4-8A3E704C5BEC}" type="slidenum">
              <a:rPr lang="en-US"/>
              <a:pPr/>
              <a:t>18</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6E1B2370-9437-41E2-942F-AF413017247C}" type="slidenum">
              <a:rPr lang="en-US"/>
              <a:pPr/>
              <a:t>19</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25600CAC-A391-439C-B477-1DA63ECC1984}" type="slidenum">
              <a:rPr lang="en-US"/>
              <a:pPr/>
              <a:t>20</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FDDE7EF4-BCB8-417E-8EAA-A4DBA69368EC}" type="slidenum">
              <a:rPr lang="en-US"/>
              <a:pPr/>
              <a:t>21</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9E3C819-8E6E-44AC-8017-37AEA7D11260}" type="slidenum">
              <a:rPr lang="en-US"/>
              <a:pPr/>
              <a:t>22</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EEE831AC-C4E9-4175-A6DB-4D1A3FEC7958}" type="slidenum">
              <a:rPr lang="en-US"/>
              <a:pPr/>
              <a:t>23</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FAC70A2-B7E1-4AB1-8372-DDF66F9C44A5}" type="slidenum">
              <a:rPr lang="en-US"/>
              <a:pPr/>
              <a:t>24</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7532EC77-BED2-4D2A-B02F-82C5FFBCCA47}" type="slidenum">
              <a:rPr lang="en-US"/>
              <a:pPr/>
              <a:t>25</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7809A43-F598-498B-9425-344192AE93AD}" type="slidenum">
              <a:rPr lang="en-US"/>
              <a:pPr/>
              <a:t>26</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CD48DBE-9990-4EEA-9645-8D5D0BACFF67}" type="slidenum">
              <a:rPr lang="en-US"/>
              <a:pPr/>
              <a:t>27</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6AC0DE09-2845-4492-A34A-2B33314C62FF}" type="slidenum">
              <a:rPr lang="en-US"/>
              <a:pPr/>
              <a:t>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C122B82E-2902-4777-B413-3702A45F502C}" type="slidenum">
              <a:rPr lang="en-US"/>
              <a:pPr/>
              <a:t>28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8372FE81-401C-462E-9AA5-203386E23A65}" type="slidenum">
              <a:rPr lang="en-US"/>
              <a:pPr/>
              <a:t>29</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C69FDA67-1487-45DF-A40B-766FE35AF1FA}" type="slidenum">
              <a:rPr lang="en-US"/>
              <a:pPr/>
              <a:t>30</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318A2750-1964-4477-A9E3-07BE6BCE90F4}" type="slidenum">
              <a:rPr lang="en-US"/>
              <a:pPr/>
              <a:t>31</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1AB12D0-F21E-4738-BB0B-D05CEDEF9F72}" type="slidenum">
              <a:rPr lang="en-US"/>
              <a:pPr/>
              <a:t>32</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C2B8431E-38E6-4FE3-8564-99B359D385B9}" type="slidenum">
              <a:rPr lang="en-US"/>
              <a:pPr/>
              <a:t>33</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7E1D0736-ABD3-42F9-B022-838D999AA4C2}" type="slidenum">
              <a:rPr lang="en-US"/>
              <a:pPr/>
              <a:t>34</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435CA2F3-7397-44CF-A202-30DE8A12D017}" type="slidenum">
              <a:rPr lang="en-US"/>
              <a:pPr/>
              <a:t>35</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737A4D11-ABC6-47DF-ADB6-E94BB0E21AE9}" type="slidenum">
              <a:rPr lang="en-US"/>
              <a:pPr/>
              <a:t>36</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F3032882-E3A6-4E7A-B03B-18E037DECAE7}" type="slidenum">
              <a:rPr lang="en-US"/>
              <a:pPr/>
              <a:t>37</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6E61914E-9337-49AC-8369-A1DBA6A39B9F}" type="slidenum">
              <a:rPr lang="en-US"/>
              <a:pPr/>
              <a:t>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1693143-EAE4-41FB-9ECE-925FD261E81E}" type="slidenum">
              <a:rPr lang="en-US"/>
              <a:pPr/>
              <a:t>38</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51EE41E-56AE-4573-8A70-5A170E174A0C}" type="slidenum">
              <a:rPr lang="en-US"/>
              <a:pPr/>
              <a:t>39</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8F1F61CF-5366-4950-BF24-BCA271398D9C}" type="slidenum">
              <a:rPr lang="en-US"/>
              <a:pPr/>
              <a:t>40</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C76C4A74-3FF9-4C6E-B3E0-F003A9A177B6}" type="slidenum">
              <a:rPr lang="en-US"/>
              <a:pPr/>
              <a:t>41</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7DD9909-4633-4F02-9E3C-54B6B678A00C}" type="slidenum">
              <a:rPr lang="en-US"/>
              <a:pPr/>
              <a:t>42</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4BECC86E-5A5C-426E-AF1F-BB4C6DB1D357}" type="slidenum">
              <a:rPr lang="en-US"/>
              <a:pPr/>
              <a:t>4</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3178790E-4D70-4E9F-8184-E336C4936CF5}" type="slidenum">
              <a:rPr lang="en-US"/>
              <a:pPr/>
              <a:t>13</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r>
              <a:rPr lang="en-IE">
                <a:latin typeface="Arial" charset="0"/>
              </a:rPr>
              <a:t>Real world is continuous – an image is simply a digital approximation of this.</a:t>
            </a:r>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A54F32A-BA93-4B3D-B5B0-D8257C527D1D}" type="slidenum">
              <a:rPr lang="en-US"/>
              <a:pPr/>
              <a:t>14</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35F4CA62-4210-480C-AB45-EA28901CEED8}" type="slidenum">
              <a:rPr lang="en-US"/>
              <a:pPr/>
              <a:t>15</a:t>
            </a:fld>
            <a:endParaRPr lang="en-US"/>
          </a:p>
        </p:txBody>
      </p:sp>
      <p:sp>
        <p:nvSpPr>
          <p:cNvPr id="29699" name="Rectangle 2"/>
          <p:cNvSpPr>
            <a:spLocks noGrp="1" noRot="1" noChangeAspect="1" noChangeArrowheads="1" noTextEdit="1"/>
          </p:cNvSpPr>
          <p:nvPr>
            <p:ph type="sldImg"/>
          </p:nvPr>
        </p:nvSpPr>
        <p:spPr>
          <a:xfrm>
            <a:off x="1100138" y="676275"/>
            <a:ext cx="4610100" cy="3457575"/>
          </a:xfrm>
          <a:ln/>
        </p:spPr>
      </p:sp>
      <p:sp>
        <p:nvSpPr>
          <p:cNvPr id="29700" name="Rectangle 3"/>
          <p:cNvSpPr>
            <a:spLocks noGrp="1" noChangeArrowheads="1"/>
          </p:cNvSpPr>
          <p:nvPr>
            <p:ph type="body" idx="1"/>
          </p:nvPr>
        </p:nvSpPr>
        <p:spPr>
          <a:xfrm>
            <a:off x="898525" y="4359275"/>
            <a:ext cx="5011738" cy="4132263"/>
          </a:xfrm>
          <a:noFill/>
          <a:ln/>
        </p:spPr>
        <p:txBody>
          <a:bodyPr/>
          <a:lstStyle/>
          <a:p>
            <a:pPr eaLnBrk="1" hangingPunct="1"/>
            <a:endParaRPr lang="en-GB">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FB1BB460-7528-4739-8F93-43F909EA1F82}" type="slidenum">
              <a:rPr lang="en-US"/>
              <a:pPr/>
              <a:t>16</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GB">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5D64356-2C22-48AB-9002-B78A60092B1E}" type="slidenum">
              <a:rPr lang="en-US"/>
              <a:pPr/>
              <a:t>17</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IE">
                <a:latin typeface="Arial" charset="0"/>
              </a:rPr>
              <a:t>Give the analogy of the character recognition system.</a:t>
            </a:r>
          </a:p>
          <a:p>
            <a:pPr eaLnBrk="1" hangingPunct="1"/>
            <a:r>
              <a:rPr lang="en-IE">
                <a:latin typeface="Arial" charset="0"/>
              </a:rPr>
              <a:t>Low Level: Cleaning up the image of some text</a:t>
            </a:r>
          </a:p>
          <a:p>
            <a:pPr eaLnBrk="1" hangingPunct="1"/>
            <a:r>
              <a:rPr lang="en-IE">
                <a:latin typeface="Arial" charset="0"/>
              </a:rPr>
              <a:t>Mid level: Segmenting the text from the background and recognising individual characters</a:t>
            </a:r>
          </a:p>
          <a:p>
            <a:pPr eaLnBrk="1" hangingPunct="1"/>
            <a:r>
              <a:rPr lang="en-IE">
                <a:latin typeface="Arial" charset="0"/>
              </a:rPr>
              <a:t>High level: Understanding what the text says</a:t>
            </a:r>
          </a:p>
          <a:p>
            <a:pPr eaLnBrk="1" hangingPunct="1"/>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9D21D778-B565-4D7E-94D7-64010A445B68}" type="datetimeFigureOut">
              <a:rPr lang="en-US" smtClean="0"/>
              <a:pPr/>
              <a:t>11/23/2024</a:t>
            </a:fld>
            <a:endParaRPr lang="en-US"/>
          </a:p>
        </p:txBody>
      </p:sp>
      <p:sp>
        <p:nvSpPr>
          <p:cNvPr id="17" name="Footer Placeholder 16"/>
          <p:cNvSpPr>
            <a:spLocks noGrp="1"/>
          </p:cNvSpPr>
          <p:nvPr>
            <p:ph type="ftr" sz="quarter" idx="11"/>
          </p:nvPr>
        </p:nvSpPr>
        <p:spPr/>
        <p:txBody>
          <a:bodyPr/>
          <a:lstStyle/>
          <a:p>
            <a:endParaRPr kumimoji="0"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a:t>‹#›</a:t>
            </a:fld>
            <a:endParaRPr kumimoji="0" lang="en-US" dirty="0">
              <a:solidFill>
                <a:schemeClr val="accent3">
                  <a:shade val="75000"/>
                </a:schemeClr>
              </a:solidFill>
            </a:endParaRPr>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D21D778-B565-4D7E-94D7-64010A445B68}"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2C6B1FF6-39B9-40F5-8B67-33C6354A3D4F}" type="slidenum">
              <a:rPr kumimoji="0" lang="en-US" smtClean="0"/>
              <a:pPr/>
              <a:t>‹#›</a:t>
            </a:fld>
            <a:endParaRPr kumimoji="0" lang="en-US"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D21D778-B565-4D7E-94D7-64010A445B68}"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9D21D778-B565-4D7E-94D7-64010A445B68}"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4361688" y="1026372"/>
            <a:ext cx="457200" cy="441325"/>
          </a:xfrm>
        </p:spPr>
        <p:txBody>
          <a:bodyPr/>
          <a:lstStyle/>
          <a:p>
            <a:fld id="{2C6B1FF6-39B9-40F5-8B67-33C6354A3D4F}" type="slidenum">
              <a:rPr kumimoji="0" lang="en-US" smtClean="0"/>
              <a:pPr/>
              <a:t>‹#›</a:t>
            </a:fld>
            <a:endParaRPr kumimoji="0"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kumimoji="0" lang="en-US"/>
          </a:p>
        </p:txBody>
      </p:sp>
      <p:sp>
        <p:nvSpPr>
          <p:cNvPr id="4" name="Date Placeholder 3"/>
          <p:cNvSpPr>
            <a:spLocks noGrp="1"/>
          </p:cNvSpPr>
          <p:nvPr>
            <p:ph type="dt" sz="half" idx="10"/>
          </p:nvPr>
        </p:nvSpPr>
        <p:spPr/>
        <p:txBody>
          <a:bodyPr/>
          <a:lstStyle/>
          <a:p>
            <a:fld id="{9D21D778-B565-4D7E-94D7-64010A445B68}" type="datetimeFigureOut">
              <a:rPr lang="en-US" smtClean="0"/>
              <a:pPr/>
              <a:t>11/23/2024</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a:t>‹#›</a:t>
            </a:fld>
            <a:endParaRPr kumimoji="0" lang="en-US" dirty="0">
              <a:solidFill>
                <a:schemeClr val="accent3">
                  <a:shade val="75000"/>
                </a:schemeClr>
              </a:solidFill>
            </a:endParaRPr>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9D21D778-B565-4D7E-94D7-64010A445B68}" type="datetimeFigureOut">
              <a:rPr lang="en-US" smtClean="0"/>
              <a:pPr/>
              <a:t>11/23/2024</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9D21D778-B565-4D7E-94D7-64010A445B68}" type="datetimeFigureOut">
              <a:rPr lang="en-US" smtClean="0"/>
              <a:pPr/>
              <a:t>11/23/2024</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kumimoji="0"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pPr algn="ctr" eaLnBrk="1" latinLnBrk="0" hangingPunct="1"/>
            <a:fld id="{2C6B1FF6-39B9-40F5-8B67-33C6354A3D4F}" type="slidenum">
              <a:rPr kumimoji="0" lang="en-US" smtClean="0"/>
              <a:pPr algn="ctr" eaLnBrk="1" latinLnBrk="0" hangingPunct="1"/>
              <a:t>‹#›</a:t>
            </a:fld>
            <a:endParaRPr kumimoji="0" lang="en-US" dirty="0"/>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pPr/>
              <a:t>11/23/2024</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a:xfrm>
            <a:off x="4343400" y="1036020"/>
            <a:ext cx="457200" cy="441325"/>
          </a:xfrm>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9D21D778-B565-4D7E-94D7-64010A445B68}" type="datetimeFigureOut">
              <a:rPr lang="en-US" smtClean="0"/>
              <a:pPr/>
              <a:t>11/23/2024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2C6B1FF6-39B9-40F5-8B67-33C6354A3D4F}" type="slidenum">
              <a:rPr kumimoji="0" lang="en-US" smtClean="0"/>
              <a:pPr/>
              <a:t>‹#›</a:t>
            </a:fld>
            <a:endParaRPr kumimoji="0" lang="en-US" dirty="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2C6B1FF6-39B9-40F5-8B67-33C6354A3D4F}" type="slidenum">
              <a:rPr kumimoji="0" lang="en-US" smtClean="0"/>
              <a:pPr/>
              <a:t>‹#›</a:t>
            </a:fld>
            <a:endParaRPr kumimoji="0" lang="en-US" dirty="0">
              <a:solidFill>
                <a:schemeClr val="accent3">
                  <a:shade val="75000"/>
                </a:schemeClr>
              </a:solidFill>
            </a:endParaRPr>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9D21D778-B565-4D7E-94D7-64010A445B68}" type="datetimeFigureOut">
              <a:rPr lang="en-US" smtClean="0"/>
              <a:pPr/>
              <a:t>11/23/2024</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2C6B1FF6-39B9-40F5-8B67-33C6354A3D4F}" type="slidenum">
              <a:rPr kumimoji="0" lang="en-US" smtClean="0"/>
              <a:pPr/>
              <a:t>‹#›</a:t>
            </a:fld>
            <a:endParaRPr kumimoji="0"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9D21D778-B565-4D7E-94D7-64010A445B68}" type="datetimeFigureOut">
              <a:rPr lang="en-US" smtClean="0"/>
              <a:pPr/>
              <a:t>11/23/2024</a:t>
            </a:fld>
            <a:endParaRPr lang="en-US" dirty="0"/>
          </a:p>
        </p:txBody>
      </p:sp>
      <p:sp>
        <p:nvSpPr>
          <p:cNvPr id="6" name="Footer Placeholder 5"/>
          <p:cNvSpPr>
            <a:spLocks noGrp="1"/>
          </p:cNvSpPr>
          <p:nvPr>
            <p:ph type="ftr" sz="quarter" idx="11"/>
          </p:nvPr>
        </p:nvSpPr>
        <p:spPr>
          <a:xfrm>
            <a:off x="301752" y="6410848"/>
            <a:ext cx="3584448" cy="365760"/>
          </a:xfrm>
        </p:spPr>
        <p:txBody>
          <a:bodyPr/>
          <a:lstStyle/>
          <a:p>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pPr algn="r" eaLnBrk="1" latinLnBrk="0" hangingPunct="1"/>
            <a:fld id="{9D21D778-B565-4D7E-94D7-64010A445B68}" type="datetimeFigureOut">
              <a:rPr lang="en-US" smtClean="0"/>
              <a:pPr algn="r" eaLnBrk="1" latinLnBrk="0" hangingPunct="1"/>
              <a:t>11/23/2024</a:t>
            </a:fld>
            <a:endParaRPr lang="en-US" sz="1400" dirty="0">
              <a:solidFill>
                <a:srgbClr val="FFFFFF"/>
              </a:solidFill>
            </a:endParaRPr>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pPr algn="l" eaLnBrk="1" latinLnBrk="0" hangingPunct="1"/>
            <a:endParaRPr kumimoji="0" lang="en-US" dirty="0">
              <a:solidFill>
                <a:srgbClr val="FFFFFF"/>
              </a:solidFill>
            </a:endParaRPr>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pPr algn="ctr" eaLnBrk="1" latinLnBrk="0" hangingPunct="1"/>
            <a:fld id="{2C6B1FF6-39B9-40F5-8B67-33C6354A3D4F}" type="slidenum">
              <a:rPr kumimoji="0" lang="en-US" smtClean="0"/>
              <a:pPr algn="ctr" eaLnBrk="1" latinLnBrk="0" hangingPunct="1"/>
              <a:t>‹#›</a:t>
            </a:fld>
            <a:endParaRPr kumimoji="0" lang="en-US" sz="1600" dirty="0">
              <a:solidFill>
                <a:schemeClr val="accent3">
                  <a:shade val="75000"/>
                </a:schemeClr>
              </a:solidFill>
            </a:endParaRPr>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oleObject" Target="../embeddings/oleObject1.bin"/><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12.png"/><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hyperlink" Target="http://en.wikipedia.org/wiki/Image:Hst_sts82.jp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685800" y="324729"/>
            <a:ext cx="7772400" cy="1752600"/>
          </a:xfrm>
          <a:noFill/>
          <a:ln w="25400"/>
        </p:spPr>
        <p:txBody>
          <a:bodyPr/>
          <a:lstStyle/>
          <a:p>
            <a:pPr eaLnBrk="1" hangingPunct="1"/>
            <a:r>
              <a:rPr lang="en-IE"/>
              <a:t>Digital Image Processing:</a:t>
            </a:r>
            <a:br>
              <a:rPr lang="en-IE"/>
            </a:br>
            <a:r>
              <a:rPr lang="en-IE"/>
              <a:t>Introduction</a:t>
            </a:r>
            <a:endParaRPr lang="en-US"/>
          </a:p>
        </p:txBody>
      </p:sp>
      <p:sp>
        <p:nvSpPr>
          <p:cNvPr id="3" name="Subtitle 2">
            <a:extLst>
              <a:ext uri="{FF2B5EF4-FFF2-40B4-BE49-F238E27FC236}">
                <a16:creationId xmlns:a16="http://schemas.microsoft.com/office/drawing/2014/main" id="{4C9C97EF-5295-4E2D-94CF-AAE0CAE49731}"/>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pPr algn="just">
              <a:buNone/>
            </a:pPr>
            <a:r>
              <a:rPr lang="en-US" dirty="0">
                <a:solidFill>
                  <a:srgbClr val="FF0000"/>
                </a:solidFill>
              </a:rPr>
              <a:t>3 dimension signal</a:t>
            </a:r>
          </a:p>
          <a:p>
            <a:pPr algn="just">
              <a:buNone/>
            </a:pPr>
            <a:r>
              <a:rPr lang="en-US" dirty="0"/>
              <a:t>Three dimensional signal as it names refers to those signals which has three dimensions. We live in a three dimensional world. An example of a three dimensional signal is a cube or a volumetric data or the most common example would be animated or 3d cartoon character. </a:t>
            </a:r>
          </a:p>
          <a:p>
            <a:pPr algn="just">
              <a:buNone/>
            </a:pPr>
            <a:r>
              <a:rPr lang="en-US" dirty="0"/>
              <a:t>The mathematical representation of three dimensional signal is: </a:t>
            </a:r>
          </a:p>
          <a:p>
            <a:pPr algn="just">
              <a:buNone/>
            </a:pPr>
            <a:r>
              <a:rPr lang="en-US" dirty="0"/>
              <a:t>F(</a:t>
            </a:r>
            <a:r>
              <a:rPr lang="en-US" dirty="0" err="1"/>
              <a:t>x,y,z</a:t>
            </a:r>
            <a:r>
              <a:rPr lang="en-US" dirty="0"/>
              <a:t>) = animated character.</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pPr algn="just">
              <a:buNone/>
            </a:pPr>
            <a:r>
              <a:rPr lang="en-US" dirty="0">
                <a:solidFill>
                  <a:srgbClr val="FF0000"/>
                </a:solidFill>
              </a:rPr>
              <a:t>4 dimension signal</a:t>
            </a:r>
          </a:p>
          <a:p>
            <a:pPr algn="just">
              <a:buNone/>
            </a:pPr>
            <a:r>
              <a:rPr lang="en-US" dirty="0"/>
              <a:t>In a four dimensional signal , four dimensions are involved. The first three are the same as of three dimensional signal which are: (X, Y, Z), and the fourth one which is added to them is T(time). Time is often referred to as temporal dimension which is a way to measure change. Mathematically a four d signal can be stated as: </a:t>
            </a:r>
          </a:p>
          <a:p>
            <a:pPr algn="just">
              <a:buNone/>
            </a:pPr>
            <a:r>
              <a:rPr lang="en-US" dirty="0"/>
              <a:t>F(</a:t>
            </a:r>
            <a:r>
              <a:rPr lang="en-US" dirty="0" err="1"/>
              <a:t>x,y,z,t</a:t>
            </a:r>
            <a:r>
              <a:rPr lang="en-US" dirty="0"/>
              <a:t>) = animated movie.</a:t>
            </a:r>
          </a:p>
          <a:p>
            <a:pPr algn="just">
              <a:buNone/>
            </a:pPr>
            <a:endParaRPr lang="en-US" dirty="0"/>
          </a:p>
          <a:p>
            <a:pPr algn="just">
              <a:buNone/>
            </a:pPr>
            <a:endParaRPr lang="en-US" dirty="0"/>
          </a:p>
          <a:p>
            <a:pPr algn="just">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Pixel</a:t>
            </a:r>
          </a:p>
        </p:txBody>
      </p:sp>
      <p:sp>
        <p:nvSpPr>
          <p:cNvPr id="3" name="Content Placeholder 2"/>
          <p:cNvSpPr>
            <a:spLocks noGrp="1"/>
          </p:cNvSpPr>
          <p:nvPr>
            <p:ph sz="quarter" idx="1"/>
          </p:nvPr>
        </p:nvSpPr>
        <p:spPr/>
        <p:txBody>
          <a:bodyPr/>
          <a:lstStyle/>
          <a:p>
            <a:pPr algn="just"/>
            <a:r>
              <a:rPr lang="en-US" dirty="0"/>
              <a:t>Pixel is the smallest element of an image. Each pixel correspond to any one value. In an 8-bit gray scale image, the value of the pixel between 0 and 255. The value of a pixel at any point correspond to the intensity of the light photons striking at that point. Each pixel store a value proportional to the light intensity at that particular location.</a:t>
            </a:r>
          </a:p>
          <a:p>
            <a:r>
              <a:rPr lang="en-US" dirty="0"/>
              <a:t>PEL</a:t>
            </a:r>
          </a:p>
          <a:p>
            <a:pPr>
              <a:buNone/>
            </a:pPr>
            <a:r>
              <a:rPr lang="en-US" dirty="0"/>
              <a:t>A pixel is also known as PEL.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IE"/>
              <a:t>What is a Digital Image?</a:t>
            </a:r>
            <a:endParaRPr lang="en-US"/>
          </a:p>
        </p:txBody>
      </p:sp>
      <p:sp>
        <p:nvSpPr>
          <p:cNvPr id="24579" name="Rectangle 3"/>
          <p:cNvSpPr>
            <a:spLocks noGrp="1" noChangeArrowheads="1"/>
          </p:cNvSpPr>
          <p:nvPr>
            <p:ph sz="quarter" idx="1"/>
          </p:nvPr>
        </p:nvSpPr>
        <p:spPr/>
        <p:txBody>
          <a:bodyPr/>
          <a:lstStyle/>
          <a:p>
            <a:pPr marL="0" indent="0" eaLnBrk="1" hangingPunct="1"/>
            <a:r>
              <a:rPr lang="en-US"/>
              <a:t>A </a:t>
            </a:r>
            <a:r>
              <a:rPr lang="en-US" b="1"/>
              <a:t>digital image</a:t>
            </a:r>
            <a:r>
              <a:rPr lang="en-US"/>
              <a:t> is a representation of a two-dimensional image as a finite set of digital values, called picture elements or pixels</a:t>
            </a:r>
          </a:p>
        </p:txBody>
      </p:sp>
      <p:pic>
        <p:nvPicPr>
          <p:cNvPr id="24580" name="Picture 4"/>
          <p:cNvPicPr>
            <a:picLocks noChangeAspect="1" noChangeArrowheads="1"/>
          </p:cNvPicPr>
          <p:nvPr/>
        </p:nvPicPr>
        <p:blipFill>
          <a:blip r:embed="rId3"/>
          <a:srcRect b="18875"/>
          <a:stretch>
            <a:fillRect/>
          </a:stretch>
        </p:blipFill>
        <p:spPr bwMode="auto">
          <a:xfrm>
            <a:off x="1314450" y="3103563"/>
            <a:ext cx="6515100" cy="3684587"/>
          </a:xfrm>
          <a:prstGeom prst="rect">
            <a:avLst/>
          </a:prstGeom>
          <a:noFill/>
          <a:ln w="9525">
            <a:noFill/>
            <a:miter lim="800000"/>
            <a:headEnd/>
            <a:tailEnd/>
          </a:ln>
        </p:spPr>
      </p:pic>
      <p:grpSp>
        <p:nvGrpSpPr>
          <p:cNvPr id="24581" name="Group 5"/>
          <p:cNvGrpSpPr>
            <a:grpSpLocks/>
          </p:cNvGrpSpPr>
          <p:nvPr/>
        </p:nvGrpSpPr>
        <p:grpSpPr bwMode="auto">
          <a:xfrm>
            <a:off x="-3175" y="1631950"/>
            <a:ext cx="260350" cy="5229225"/>
            <a:chOff x="-2" y="1034"/>
            <a:chExt cx="164" cy="3294"/>
          </a:xfrm>
        </p:grpSpPr>
        <p:pic>
          <p:nvPicPr>
            <p:cNvPr id="24582" name="Picture 6"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24583"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IE"/>
              <a:t>What is a Digital Image? (cont…)</a:t>
            </a:r>
            <a:endParaRPr lang="en-US"/>
          </a:p>
        </p:txBody>
      </p:sp>
      <p:sp>
        <p:nvSpPr>
          <p:cNvPr id="26627" name="Rectangle 3"/>
          <p:cNvSpPr>
            <a:spLocks noGrp="1" noChangeArrowheads="1"/>
          </p:cNvSpPr>
          <p:nvPr>
            <p:ph sz="quarter" idx="1"/>
          </p:nvPr>
        </p:nvSpPr>
        <p:spPr/>
        <p:txBody>
          <a:bodyPr/>
          <a:lstStyle/>
          <a:p>
            <a:pPr marL="0" indent="0" eaLnBrk="1" hangingPunct="1"/>
            <a:r>
              <a:rPr lang="en-US"/>
              <a:t>Pixel values typically represent gray levels, colours, heights, opacities etc</a:t>
            </a:r>
          </a:p>
          <a:p>
            <a:pPr marL="0" indent="0" eaLnBrk="1" hangingPunct="1"/>
            <a:r>
              <a:rPr lang="en-IE" b="1"/>
              <a:t>Remember</a:t>
            </a:r>
            <a:r>
              <a:rPr lang="en-IE"/>
              <a:t> </a:t>
            </a:r>
            <a:r>
              <a:rPr lang="en-IE" i="1"/>
              <a:t>digitization</a:t>
            </a:r>
            <a:r>
              <a:rPr lang="en-IE"/>
              <a:t> implies that a digital image is an </a:t>
            </a:r>
            <a:r>
              <a:rPr lang="en-IE" i="1"/>
              <a:t>approximation</a:t>
            </a:r>
            <a:r>
              <a:rPr lang="en-IE"/>
              <a:t> of a real scene</a:t>
            </a:r>
            <a:endParaRPr lang="en-US" b="1"/>
          </a:p>
        </p:txBody>
      </p:sp>
      <p:pic>
        <p:nvPicPr>
          <p:cNvPr id="26628" name="Picture 4"/>
          <p:cNvPicPr>
            <a:picLocks noChangeAspect="1" noChangeArrowheads="1"/>
          </p:cNvPicPr>
          <p:nvPr/>
        </p:nvPicPr>
        <p:blipFill>
          <a:blip r:embed="rId3"/>
          <a:srcRect b="19897"/>
          <a:stretch>
            <a:fillRect/>
          </a:stretch>
        </p:blipFill>
        <p:spPr bwMode="auto">
          <a:xfrm>
            <a:off x="285750" y="3881438"/>
            <a:ext cx="3940175" cy="2266950"/>
          </a:xfrm>
          <a:prstGeom prst="rect">
            <a:avLst/>
          </a:prstGeom>
          <a:noFill/>
          <a:ln w="9525">
            <a:noFill/>
            <a:miter lim="800000"/>
            <a:headEnd/>
            <a:tailEnd/>
          </a:ln>
        </p:spPr>
      </p:pic>
      <p:grpSp>
        <p:nvGrpSpPr>
          <p:cNvPr id="26629" name="Group 12"/>
          <p:cNvGrpSpPr>
            <a:grpSpLocks/>
          </p:cNvGrpSpPr>
          <p:nvPr/>
        </p:nvGrpSpPr>
        <p:grpSpPr bwMode="auto">
          <a:xfrm>
            <a:off x="4295775" y="3860800"/>
            <a:ext cx="4557713" cy="2308225"/>
            <a:chOff x="1464" y="2747"/>
            <a:chExt cx="2871" cy="1454"/>
          </a:xfrm>
        </p:grpSpPr>
        <p:pic>
          <p:nvPicPr>
            <p:cNvPr id="26633" name="Picture 5"/>
            <p:cNvPicPr>
              <a:picLocks noChangeAspect="1" noChangeArrowheads="1"/>
            </p:cNvPicPr>
            <p:nvPr/>
          </p:nvPicPr>
          <p:blipFill>
            <a:blip r:embed="rId4"/>
            <a:srcRect/>
            <a:stretch>
              <a:fillRect/>
            </a:stretch>
          </p:blipFill>
          <p:spPr bwMode="auto">
            <a:xfrm>
              <a:off x="1464" y="2747"/>
              <a:ext cx="2871" cy="1454"/>
            </a:xfrm>
            <a:prstGeom prst="rect">
              <a:avLst/>
            </a:prstGeom>
            <a:noFill/>
            <a:ln w="12700">
              <a:noFill/>
              <a:miter lim="800000"/>
              <a:headEnd/>
              <a:tailEnd/>
            </a:ln>
          </p:spPr>
        </p:pic>
        <p:sp>
          <p:nvSpPr>
            <p:cNvPr id="26634" name="Rectangle 6"/>
            <p:cNvSpPr>
              <a:spLocks noChangeArrowheads="1"/>
            </p:cNvSpPr>
            <p:nvPr/>
          </p:nvSpPr>
          <p:spPr bwMode="auto">
            <a:xfrm>
              <a:off x="2225" y="3153"/>
              <a:ext cx="128" cy="122"/>
            </a:xfrm>
            <a:prstGeom prst="rect">
              <a:avLst/>
            </a:prstGeom>
            <a:noFill/>
            <a:ln w="12700">
              <a:solidFill>
                <a:srgbClr val="FF0000"/>
              </a:solidFill>
              <a:miter lim="800000"/>
              <a:headEnd/>
              <a:tailEnd/>
            </a:ln>
          </p:spPr>
          <p:txBody>
            <a:bodyPr wrap="none" anchor="ctr"/>
            <a:lstStyle/>
            <a:p>
              <a:endParaRPr lang="en-GB"/>
            </a:p>
          </p:txBody>
        </p:sp>
        <p:sp>
          <p:nvSpPr>
            <p:cNvPr id="26635" name="Rectangle 7"/>
            <p:cNvSpPr>
              <a:spLocks noChangeArrowheads="1"/>
            </p:cNvSpPr>
            <p:nvPr/>
          </p:nvSpPr>
          <p:spPr bwMode="auto">
            <a:xfrm>
              <a:off x="2840" y="2773"/>
              <a:ext cx="1460" cy="1402"/>
            </a:xfrm>
            <a:prstGeom prst="rect">
              <a:avLst/>
            </a:prstGeom>
            <a:noFill/>
            <a:ln w="12700">
              <a:solidFill>
                <a:srgbClr val="FF0000"/>
              </a:solidFill>
              <a:miter lim="800000"/>
              <a:headEnd/>
              <a:tailEnd/>
            </a:ln>
          </p:spPr>
          <p:txBody>
            <a:bodyPr wrap="none" anchor="ctr"/>
            <a:lstStyle/>
            <a:p>
              <a:endParaRPr lang="en-GB"/>
            </a:p>
          </p:txBody>
        </p:sp>
        <p:sp>
          <p:nvSpPr>
            <p:cNvPr id="26636" name="Line 8"/>
            <p:cNvSpPr>
              <a:spLocks noChangeShapeType="1"/>
            </p:cNvSpPr>
            <p:nvPr/>
          </p:nvSpPr>
          <p:spPr bwMode="auto">
            <a:xfrm flipV="1">
              <a:off x="2348" y="3108"/>
              <a:ext cx="484" cy="104"/>
            </a:xfrm>
            <a:prstGeom prst="line">
              <a:avLst/>
            </a:prstGeom>
            <a:noFill/>
            <a:ln w="19050">
              <a:solidFill>
                <a:srgbClr val="FF0000"/>
              </a:solidFill>
              <a:round/>
              <a:headEnd/>
              <a:tailEnd type="triangle" w="med" len="med"/>
            </a:ln>
          </p:spPr>
          <p:txBody>
            <a:bodyPr wrap="none"/>
            <a:lstStyle/>
            <a:p>
              <a:endParaRPr lang="en-US"/>
            </a:p>
          </p:txBody>
        </p:sp>
        <p:sp>
          <p:nvSpPr>
            <p:cNvPr id="26637" name="Rectangle 9"/>
            <p:cNvSpPr>
              <a:spLocks noChangeArrowheads="1"/>
            </p:cNvSpPr>
            <p:nvPr/>
          </p:nvSpPr>
          <p:spPr bwMode="auto">
            <a:xfrm>
              <a:off x="3225" y="3137"/>
              <a:ext cx="56" cy="57"/>
            </a:xfrm>
            <a:prstGeom prst="rect">
              <a:avLst/>
            </a:prstGeom>
            <a:noFill/>
            <a:ln w="12700">
              <a:solidFill>
                <a:srgbClr val="FF0000"/>
              </a:solidFill>
              <a:miter lim="800000"/>
              <a:headEnd/>
              <a:tailEnd/>
            </a:ln>
          </p:spPr>
          <p:txBody>
            <a:bodyPr wrap="none" anchor="ctr"/>
            <a:lstStyle/>
            <a:p>
              <a:endParaRPr lang="en-GB"/>
            </a:p>
          </p:txBody>
        </p:sp>
        <p:sp>
          <p:nvSpPr>
            <p:cNvPr id="26638" name="Text Box 10"/>
            <p:cNvSpPr txBox="1">
              <a:spLocks noChangeArrowheads="1"/>
            </p:cNvSpPr>
            <p:nvPr/>
          </p:nvSpPr>
          <p:spPr bwMode="auto">
            <a:xfrm>
              <a:off x="3414" y="2965"/>
              <a:ext cx="347" cy="154"/>
            </a:xfrm>
            <a:prstGeom prst="rect">
              <a:avLst/>
            </a:prstGeom>
            <a:noFill/>
            <a:ln w="12700">
              <a:noFill/>
              <a:miter lim="800000"/>
              <a:headEnd/>
              <a:tailEnd/>
            </a:ln>
          </p:spPr>
          <p:txBody>
            <a:bodyPr wrap="none">
              <a:spAutoFit/>
            </a:bodyPr>
            <a:lstStyle/>
            <a:p>
              <a:r>
                <a:rPr lang="en-IE" sz="1000">
                  <a:solidFill>
                    <a:srgbClr val="CC0000"/>
                  </a:solidFill>
                </a:rPr>
                <a:t>1 pixel</a:t>
              </a:r>
              <a:endParaRPr lang="en-US" sz="1000">
                <a:solidFill>
                  <a:srgbClr val="CC0000"/>
                </a:solidFill>
              </a:endParaRPr>
            </a:p>
          </p:txBody>
        </p:sp>
        <p:sp>
          <p:nvSpPr>
            <p:cNvPr id="26639" name="Line 11"/>
            <p:cNvSpPr>
              <a:spLocks noChangeShapeType="1"/>
            </p:cNvSpPr>
            <p:nvPr/>
          </p:nvSpPr>
          <p:spPr bwMode="auto">
            <a:xfrm flipH="1">
              <a:off x="3296" y="3052"/>
              <a:ext cx="168" cy="92"/>
            </a:xfrm>
            <a:prstGeom prst="line">
              <a:avLst/>
            </a:prstGeom>
            <a:noFill/>
            <a:ln w="19050">
              <a:solidFill>
                <a:srgbClr val="FF0000"/>
              </a:solidFill>
              <a:round/>
              <a:headEnd/>
              <a:tailEnd type="triangle" w="med" len="med"/>
            </a:ln>
          </p:spPr>
          <p:txBody>
            <a:bodyPr wrap="none"/>
            <a:lstStyle/>
            <a:p>
              <a:endParaRPr lang="en-US"/>
            </a:p>
          </p:txBody>
        </p:sp>
      </p:grpSp>
      <p:grpSp>
        <p:nvGrpSpPr>
          <p:cNvPr id="26630" name="Group 13"/>
          <p:cNvGrpSpPr>
            <a:grpSpLocks/>
          </p:cNvGrpSpPr>
          <p:nvPr/>
        </p:nvGrpSpPr>
        <p:grpSpPr bwMode="auto">
          <a:xfrm>
            <a:off x="-3175" y="1631950"/>
            <a:ext cx="260350" cy="5229225"/>
            <a:chOff x="-2" y="1034"/>
            <a:chExt cx="164" cy="3294"/>
          </a:xfrm>
        </p:grpSpPr>
        <p:pic>
          <p:nvPicPr>
            <p:cNvPr id="26631" name="Picture 14" descr="book"/>
            <p:cNvPicPr>
              <a:picLocks noChangeAspect="1" noChangeArrowheads="1"/>
            </p:cNvPicPr>
            <p:nvPr/>
          </p:nvPicPr>
          <p:blipFill>
            <a:blip r:embed="rId5"/>
            <a:srcRect/>
            <a:stretch>
              <a:fillRect/>
            </a:stretch>
          </p:blipFill>
          <p:spPr bwMode="auto">
            <a:xfrm rot="-5400000">
              <a:off x="17" y="4184"/>
              <a:ext cx="125" cy="164"/>
            </a:xfrm>
            <a:prstGeom prst="rect">
              <a:avLst/>
            </a:prstGeom>
            <a:noFill/>
            <a:ln w="9525">
              <a:noFill/>
              <a:miter lim="800000"/>
              <a:headEnd/>
              <a:tailEnd/>
            </a:ln>
          </p:spPr>
        </p:pic>
        <p:sp>
          <p:nvSpPr>
            <p:cNvPr id="26632" name="Rectangle 15"/>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IE"/>
              <a:t>What is a Digital Image? (cont…)</a:t>
            </a:r>
            <a:endParaRPr lang="en-US"/>
          </a:p>
        </p:txBody>
      </p:sp>
      <p:pic>
        <p:nvPicPr>
          <p:cNvPr id="28677" name="Picture 4" descr="waterfall"/>
          <p:cNvPicPr preferRelativeResize="0">
            <a:picLocks noGrp="1" noChangeArrowheads="1"/>
          </p:cNvPicPr>
          <p:nvPr>
            <p:ph sz="quarter" idx="1"/>
          </p:nvPr>
        </p:nvPicPr>
        <p:blipFill>
          <a:blip r:embed="rId4"/>
          <a:srcRect/>
          <a:stretch>
            <a:fillRect/>
          </a:stretch>
        </p:blipFill>
        <p:spPr>
          <a:xfrm>
            <a:off x="3336925" y="3630613"/>
            <a:ext cx="2416175" cy="2087562"/>
          </a:xfrm>
          <a:noFill/>
        </p:spPr>
      </p:pic>
      <p:sp>
        <p:nvSpPr>
          <p:cNvPr id="28676" name="Rectangle 3"/>
          <p:cNvSpPr>
            <a:spLocks noGrp="1" noChangeArrowheads="1"/>
          </p:cNvSpPr>
          <p:nvPr>
            <p:ph type="body" idx="4294967295"/>
          </p:nvPr>
        </p:nvSpPr>
        <p:spPr>
          <a:xfrm>
            <a:off x="0" y="1333500"/>
            <a:ext cx="8229600" cy="5524500"/>
          </a:xfrm>
          <a:noFill/>
        </p:spPr>
        <p:txBody>
          <a:bodyPr/>
          <a:lstStyle/>
          <a:p>
            <a:pPr marL="0" indent="0" eaLnBrk="1" hangingPunct="1">
              <a:tabLst>
                <a:tab pos="5381625" algn="l"/>
              </a:tabLst>
            </a:pPr>
            <a:r>
              <a:rPr lang="en-US" sz="2800"/>
              <a:t>Common image formats include:</a:t>
            </a:r>
          </a:p>
          <a:p>
            <a:pPr lvl="1" eaLnBrk="1" hangingPunct="1">
              <a:tabLst>
                <a:tab pos="5381625" algn="l"/>
              </a:tabLst>
            </a:pPr>
            <a:r>
              <a:rPr lang="en-US" sz="2400">
                <a:ea typeface="ＭＳ Ｐゴシック" pitchFamily="-110" charset="-128"/>
              </a:rPr>
              <a:t>1 sample per point (B&amp;W or Grayscale)</a:t>
            </a:r>
          </a:p>
          <a:p>
            <a:pPr lvl="1" eaLnBrk="1" hangingPunct="1">
              <a:tabLst>
                <a:tab pos="5381625" algn="l"/>
              </a:tabLst>
            </a:pPr>
            <a:r>
              <a:rPr lang="en-US" sz="2400">
                <a:ea typeface="ＭＳ Ｐゴシック" pitchFamily="-110" charset="-128"/>
              </a:rPr>
              <a:t>3 samples per point (Red, Green, and Blue)</a:t>
            </a:r>
          </a:p>
          <a:p>
            <a:pPr lvl="1" eaLnBrk="1" hangingPunct="1">
              <a:tabLst>
                <a:tab pos="5381625" algn="l"/>
              </a:tabLst>
            </a:pPr>
            <a:r>
              <a:rPr lang="en-US" sz="2400">
                <a:ea typeface="ＭＳ Ｐゴシック" pitchFamily="-110" charset="-128"/>
              </a:rPr>
              <a:t>4 samples per point (Red, Green, Blue, and “Alpha”, a.k.a. Opacity)</a:t>
            </a:r>
          </a:p>
          <a:p>
            <a:pPr lvl="1" eaLnBrk="1" hangingPunct="1">
              <a:tabLst>
                <a:tab pos="5381625" algn="l"/>
              </a:tabLst>
            </a:pPr>
            <a:endParaRPr lang="en-IE" sz="2400">
              <a:ea typeface="ＭＳ Ｐゴシック" pitchFamily="-110" charset="-128"/>
            </a:endParaRPr>
          </a:p>
          <a:p>
            <a:pPr lvl="1" eaLnBrk="1" hangingPunct="1">
              <a:tabLst>
                <a:tab pos="5381625" algn="l"/>
              </a:tabLst>
            </a:pPr>
            <a:endParaRPr lang="en-IE" sz="2400">
              <a:ea typeface="ＭＳ Ｐゴシック" pitchFamily="-110" charset="-128"/>
            </a:endParaRPr>
          </a:p>
          <a:p>
            <a:pPr lvl="1" eaLnBrk="1" hangingPunct="1">
              <a:tabLst>
                <a:tab pos="5381625" algn="l"/>
              </a:tabLst>
            </a:pPr>
            <a:endParaRPr lang="en-IE" sz="2400">
              <a:ea typeface="ＭＳ Ｐゴシック" pitchFamily="-110" charset="-128"/>
            </a:endParaRPr>
          </a:p>
          <a:p>
            <a:pPr lvl="1" eaLnBrk="1" hangingPunct="1">
              <a:tabLst>
                <a:tab pos="5381625" algn="l"/>
              </a:tabLst>
            </a:pPr>
            <a:endParaRPr lang="en-IE" sz="2400">
              <a:ea typeface="ＭＳ Ｐゴシック" pitchFamily="-110" charset="-128"/>
            </a:endParaRPr>
          </a:p>
          <a:p>
            <a:pPr marL="0" indent="0" eaLnBrk="1" hangingPunct="1">
              <a:tabLst>
                <a:tab pos="5381625" algn="l"/>
              </a:tabLst>
            </a:pPr>
            <a:endParaRPr lang="en-IE" sz="2800"/>
          </a:p>
          <a:p>
            <a:pPr marL="0" indent="0" eaLnBrk="1" hangingPunct="1">
              <a:tabLst>
                <a:tab pos="5381625" algn="l"/>
              </a:tabLst>
            </a:pPr>
            <a:r>
              <a:rPr lang="en-IE" sz="2800"/>
              <a:t>For most of this course we will focus on grey-scale images</a:t>
            </a:r>
            <a:endParaRPr lang="en-US" sz="2800"/>
          </a:p>
        </p:txBody>
      </p:sp>
      <p:pic>
        <p:nvPicPr>
          <p:cNvPr id="28678" name="Picture 5" descr="waterfall"/>
          <p:cNvPicPr preferRelativeResize="0">
            <a:picLocks noChangeArrowheads="1"/>
          </p:cNvPicPr>
          <p:nvPr/>
        </p:nvPicPr>
        <p:blipFill>
          <a:blip r:embed="rId4">
            <a:grayscl/>
          </a:blip>
          <a:srcRect/>
          <a:stretch>
            <a:fillRect/>
          </a:stretch>
        </p:blipFill>
        <p:spPr bwMode="auto">
          <a:xfrm>
            <a:off x="565150" y="3630613"/>
            <a:ext cx="2416175" cy="2087562"/>
          </a:xfrm>
          <a:prstGeom prst="rect">
            <a:avLst/>
          </a:prstGeom>
          <a:noFill/>
          <a:ln w="9525">
            <a:noFill/>
            <a:miter lim="800000"/>
            <a:headEnd/>
            <a:tailEnd/>
          </a:ln>
        </p:spPr>
      </p:pic>
      <p:graphicFrame>
        <p:nvGraphicFramePr>
          <p:cNvPr id="28674" name="Object 2"/>
          <p:cNvGraphicFramePr>
            <a:graphicFrameLocks/>
          </p:cNvGraphicFramePr>
          <p:nvPr/>
        </p:nvGraphicFramePr>
        <p:xfrm>
          <a:off x="6110288" y="3630613"/>
          <a:ext cx="2416175" cy="2087562"/>
        </p:xfrm>
        <a:graphic>
          <a:graphicData uri="http://schemas.openxmlformats.org/presentationml/2006/ole">
            <mc:AlternateContent xmlns:mc="http://schemas.openxmlformats.org/markup-compatibility/2006">
              <mc:Choice xmlns:v="urn:schemas-microsoft-com:vml" Requires="v">
                <p:oleObj spid="_x0000_s28677" name="Image" r:id="rId5" imgW="1218996" imgH="914402" progId="">
                  <p:embed/>
                </p:oleObj>
              </mc:Choice>
              <mc:Fallback>
                <p:oleObj name="Image" r:id="rId5" imgW="1218996" imgH="914402" progId="">
                  <p:embed/>
                  <p:pic>
                    <p:nvPicPr>
                      <p:cNvPr id="0" name="Picture 2"/>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288" y="3630613"/>
                        <a:ext cx="2416175" cy="208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IE"/>
              <a:t>What is Digital Image Processing?</a:t>
            </a:r>
            <a:endParaRPr lang="en-US"/>
          </a:p>
        </p:txBody>
      </p:sp>
      <p:sp>
        <p:nvSpPr>
          <p:cNvPr id="30723" name="Rectangle 3"/>
          <p:cNvSpPr>
            <a:spLocks noGrp="1" noChangeArrowheads="1"/>
          </p:cNvSpPr>
          <p:nvPr>
            <p:ph sz="quarter" idx="1"/>
          </p:nvPr>
        </p:nvSpPr>
        <p:spPr/>
        <p:txBody>
          <a:bodyPr/>
          <a:lstStyle/>
          <a:p>
            <a:pPr marL="0" indent="0" eaLnBrk="1" hangingPunct="1"/>
            <a:r>
              <a:rPr lang="en-IE"/>
              <a:t>Digital image processing focuses on two major tasks</a:t>
            </a:r>
          </a:p>
          <a:p>
            <a:pPr lvl="1" eaLnBrk="1" hangingPunct="1"/>
            <a:r>
              <a:rPr lang="en-IE">
                <a:ea typeface="ＭＳ Ｐゴシック" pitchFamily="-110" charset="-128"/>
              </a:rPr>
              <a:t>Improvement of pictorial information for human interpretation</a:t>
            </a:r>
          </a:p>
          <a:p>
            <a:pPr lvl="1" eaLnBrk="1" hangingPunct="1"/>
            <a:r>
              <a:rPr lang="en-IE">
                <a:ea typeface="ＭＳ Ｐゴシック" pitchFamily="-110" charset="-128"/>
              </a:rPr>
              <a:t>Processing of image data for storage, transmission and representation for autonomous machine perception</a:t>
            </a:r>
          </a:p>
          <a:p>
            <a:pPr marL="0" indent="0" eaLnBrk="1" hangingPunct="1"/>
            <a:r>
              <a:rPr lang="en-IE"/>
              <a:t>Some argument about where image processing ends and fields such as image analysis and computer vision start</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14"/>
          <p:cNvSpPr>
            <a:spLocks noChangeArrowheads="1"/>
          </p:cNvSpPr>
          <p:nvPr/>
        </p:nvSpPr>
        <p:spPr bwMode="auto">
          <a:xfrm>
            <a:off x="171450" y="4032250"/>
            <a:ext cx="8786813" cy="885825"/>
          </a:xfrm>
          <a:prstGeom prst="rightArrow">
            <a:avLst>
              <a:gd name="adj1" fmla="val 53046"/>
              <a:gd name="adj2" fmla="val 82937"/>
            </a:avLst>
          </a:prstGeom>
          <a:solidFill>
            <a:schemeClr val="accent1"/>
          </a:solidFill>
          <a:ln w="12700">
            <a:solidFill>
              <a:schemeClr val="tx1"/>
            </a:solidFill>
            <a:miter lim="800000"/>
            <a:headEnd/>
            <a:tailEnd/>
          </a:ln>
        </p:spPr>
        <p:txBody>
          <a:bodyPr wrap="none" anchor="ctr"/>
          <a:lstStyle/>
          <a:p>
            <a:endParaRPr lang="en-GB"/>
          </a:p>
        </p:txBody>
      </p:sp>
      <p:sp>
        <p:nvSpPr>
          <p:cNvPr id="32771" name="Rectangle 2"/>
          <p:cNvSpPr>
            <a:spLocks noGrp="1" noChangeArrowheads="1"/>
          </p:cNvSpPr>
          <p:nvPr>
            <p:ph type="title"/>
          </p:nvPr>
        </p:nvSpPr>
        <p:spPr/>
        <p:txBody>
          <a:bodyPr/>
          <a:lstStyle/>
          <a:p>
            <a:pPr eaLnBrk="1" hangingPunct="1"/>
            <a:r>
              <a:rPr lang="en-IE"/>
              <a:t>What is DIP? (cont…)</a:t>
            </a:r>
            <a:endParaRPr lang="en-US"/>
          </a:p>
        </p:txBody>
      </p:sp>
      <p:sp>
        <p:nvSpPr>
          <p:cNvPr id="32772" name="Rectangle 3"/>
          <p:cNvSpPr>
            <a:spLocks noGrp="1" noChangeArrowheads="1"/>
          </p:cNvSpPr>
          <p:nvPr>
            <p:ph sz="quarter" idx="1"/>
          </p:nvPr>
        </p:nvSpPr>
        <p:spPr/>
        <p:txBody>
          <a:bodyPr/>
          <a:lstStyle/>
          <a:p>
            <a:pPr marL="0" indent="0" eaLnBrk="1" hangingPunct="1"/>
            <a:r>
              <a:rPr lang="en-IE"/>
              <a:t>The continuum from image processing to computer vision can be broken up into low-, mid- and high-level processes</a:t>
            </a:r>
            <a:endParaRPr lang="en-US"/>
          </a:p>
        </p:txBody>
      </p:sp>
      <p:grpSp>
        <p:nvGrpSpPr>
          <p:cNvPr id="32773" name="Group 12"/>
          <p:cNvGrpSpPr>
            <a:grpSpLocks/>
          </p:cNvGrpSpPr>
          <p:nvPr/>
        </p:nvGrpSpPr>
        <p:grpSpPr bwMode="auto">
          <a:xfrm>
            <a:off x="471488" y="3203575"/>
            <a:ext cx="2587625" cy="2495550"/>
            <a:chOff x="252" y="1413"/>
            <a:chExt cx="1476" cy="1572"/>
          </a:xfrm>
        </p:grpSpPr>
        <p:sp>
          <p:nvSpPr>
            <p:cNvPr id="32782" name="Text Box 4"/>
            <p:cNvSpPr txBox="1">
              <a:spLocks noChangeArrowheads="1"/>
            </p:cNvSpPr>
            <p:nvPr/>
          </p:nvSpPr>
          <p:spPr bwMode="auto">
            <a:xfrm>
              <a:off x="252" y="1413"/>
              <a:ext cx="1476" cy="239"/>
            </a:xfrm>
            <a:prstGeom prst="rect">
              <a:avLst/>
            </a:prstGeom>
            <a:solidFill>
              <a:schemeClr val="bg1">
                <a:alpha val="70195"/>
              </a:schemeClr>
            </a:solidFill>
            <a:ln w="12700">
              <a:solidFill>
                <a:schemeClr val="tx1"/>
              </a:solidFill>
              <a:miter lim="800000"/>
              <a:headEnd/>
              <a:tailEnd/>
            </a:ln>
          </p:spPr>
          <p:txBody>
            <a:bodyPr>
              <a:spAutoFit/>
            </a:bodyPr>
            <a:lstStyle/>
            <a:p>
              <a:pPr>
                <a:spcBef>
                  <a:spcPct val="50000"/>
                </a:spcBef>
              </a:pPr>
              <a:r>
                <a:rPr lang="en-IE" b="1"/>
                <a:t>Low Level Process</a:t>
              </a:r>
              <a:endParaRPr lang="en-US" b="1"/>
            </a:p>
          </p:txBody>
        </p:sp>
        <p:sp>
          <p:nvSpPr>
            <p:cNvPr id="32783" name="Text Box 7"/>
            <p:cNvSpPr txBox="1">
              <a:spLocks noChangeArrowheads="1"/>
            </p:cNvSpPr>
            <p:nvPr/>
          </p:nvSpPr>
          <p:spPr bwMode="auto">
            <a:xfrm>
              <a:off x="252" y="1648"/>
              <a:ext cx="1476" cy="133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r>
                <a:rPr lang="en-IE" b="1"/>
                <a:t>Input:</a:t>
              </a:r>
              <a:r>
                <a:rPr lang="en-IE"/>
                <a:t> Image</a:t>
              </a:r>
              <a:br>
                <a:rPr lang="en-IE"/>
              </a:br>
              <a:r>
                <a:rPr lang="en-IE" b="1"/>
                <a:t>Output:</a:t>
              </a:r>
              <a:r>
                <a:rPr lang="en-IE"/>
                <a:t> Image</a:t>
              </a:r>
            </a:p>
            <a:p>
              <a:pPr>
                <a:spcBef>
                  <a:spcPct val="50000"/>
                </a:spcBef>
              </a:pPr>
              <a:r>
                <a:rPr lang="en-IE" b="1"/>
                <a:t>Examples:</a:t>
              </a:r>
              <a:r>
                <a:rPr lang="en-IE"/>
                <a:t> Noise removal, image sharpening</a:t>
              </a:r>
              <a:endParaRPr lang="en-US"/>
            </a:p>
          </p:txBody>
        </p:sp>
      </p:grpSp>
      <p:grpSp>
        <p:nvGrpSpPr>
          <p:cNvPr id="32774" name="Group 11"/>
          <p:cNvGrpSpPr>
            <a:grpSpLocks/>
          </p:cNvGrpSpPr>
          <p:nvPr/>
        </p:nvGrpSpPr>
        <p:grpSpPr bwMode="auto">
          <a:xfrm>
            <a:off x="3279775" y="3203575"/>
            <a:ext cx="2587625" cy="2495550"/>
            <a:chOff x="2142" y="1360"/>
            <a:chExt cx="1476" cy="1572"/>
          </a:xfrm>
        </p:grpSpPr>
        <p:sp>
          <p:nvSpPr>
            <p:cNvPr id="32780" name="Text Box 5"/>
            <p:cNvSpPr txBox="1">
              <a:spLocks noChangeArrowheads="1"/>
            </p:cNvSpPr>
            <p:nvPr/>
          </p:nvSpPr>
          <p:spPr bwMode="auto">
            <a:xfrm>
              <a:off x="2142" y="1360"/>
              <a:ext cx="1476" cy="239"/>
            </a:xfrm>
            <a:prstGeom prst="rect">
              <a:avLst/>
            </a:prstGeom>
            <a:solidFill>
              <a:schemeClr val="bg1">
                <a:alpha val="70195"/>
              </a:schemeClr>
            </a:solidFill>
            <a:ln w="12700">
              <a:solidFill>
                <a:schemeClr val="tx1"/>
              </a:solidFill>
              <a:miter lim="800000"/>
              <a:headEnd/>
              <a:tailEnd/>
            </a:ln>
          </p:spPr>
          <p:txBody>
            <a:bodyPr>
              <a:spAutoFit/>
            </a:bodyPr>
            <a:lstStyle/>
            <a:p>
              <a:pPr>
                <a:spcBef>
                  <a:spcPct val="50000"/>
                </a:spcBef>
              </a:pPr>
              <a:r>
                <a:rPr lang="en-IE" b="1"/>
                <a:t>Mid Level Process</a:t>
              </a:r>
              <a:endParaRPr lang="en-US" b="1"/>
            </a:p>
          </p:txBody>
        </p:sp>
        <p:sp>
          <p:nvSpPr>
            <p:cNvPr id="32781" name="Text Box 9"/>
            <p:cNvSpPr txBox="1">
              <a:spLocks noChangeArrowheads="1"/>
            </p:cNvSpPr>
            <p:nvPr/>
          </p:nvSpPr>
          <p:spPr bwMode="auto">
            <a:xfrm>
              <a:off x="2142" y="1595"/>
              <a:ext cx="1476" cy="133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r>
                <a:rPr lang="en-IE" b="1"/>
                <a:t>Input:</a:t>
              </a:r>
              <a:r>
                <a:rPr lang="en-IE"/>
                <a:t> Image </a:t>
              </a:r>
              <a:br>
                <a:rPr lang="en-IE"/>
              </a:br>
              <a:r>
                <a:rPr lang="en-IE" b="1"/>
                <a:t>Output:</a:t>
              </a:r>
              <a:r>
                <a:rPr lang="en-IE"/>
                <a:t> Attributes</a:t>
              </a:r>
            </a:p>
            <a:p>
              <a:pPr>
                <a:spcBef>
                  <a:spcPct val="50000"/>
                </a:spcBef>
              </a:pPr>
              <a:r>
                <a:rPr lang="en-IE" b="1"/>
                <a:t>Examples:</a:t>
              </a:r>
              <a:r>
                <a:rPr lang="en-IE"/>
                <a:t> Object recognition, segmentation</a:t>
              </a:r>
              <a:endParaRPr lang="en-US"/>
            </a:p>
          </p:txBody>
        </p:sp>
      </p:grpSp>
      <p:grpSp>
        <p:nvGrpSpPr>
          <p:cNvPr id="32775" name="Group 13"/>
          <p:cNvGrpSpPr>
            <a:grpSpLocks/>
          </p:cNvGrpSpPr>
          <p:nvPr/>
        </p:nvGrpSpPr>
        <p:grpSpPr bwMode="auto">
          <a:xfrm>
            <a:off x="6089650" y="3203575"/>
            <a:ext cx="2586038" cy="2495550"/>
            <a:chOff x="3719" y="1352"/>
            <a:chExt cx="1476" cy="1572"/>
          </a:xfrm>
        </p:grpSpPr>
        <p:sp>
          <p:nvSpPr>
            <p:cNvPr id="32778" name="Text Box 6"/>
            <p:cNvSpPr txBox="1">
              <a:spLocks noChangeArrowheads="1"/>
            </p:cNvSpPr>
            <p:nvPr/>
          </p:nvSpPr>
          <p:spPr bwMode="auto">
            <a:xfrm>
              <a:off x="3719" y="1352"/>
              <a:ext cx="1476" cy="239"/>
            </a:xfrm>
            <a:prstGeom prst="rect">
              <a:avLst/>
            </a:prstGeom>
            <a:solidFill>
              <a:schemeClr val="bg1">
                <a:alpha val="70195"/>
              </a:schemeClr>
            </a:solidFill>
            <a:ln w="12700">
              <a:solidFill>
                <a:schemeClr val="tx1"/>
              </a:solidFill>
              <a:miter lim="800000"/>
              <a:headEnd/>
              <a:tailEnd/>
            </a:ln>
          </p:spPr>
          <p:txBody>
            <a:bodyPr>
              <a:spAutoFit/>
            </a:bodyPr>
            <a:lstStyle/>
            <a:p>
              <a:pPr>
                <a:spcBef>
                  <a:spcPct val="50000"/>
                </a:spcBef>
              </a:pPr>
              <a:r>
                <a:rPr lang="en-IE" b="1"/>
                <a:t>High Level Process</a:t>
              </a:r>
              <a:endParaRPr lang="en-US" b="1"/>
            </a:p>
          </p:txBody>
        </p:sp>
        <p:sp>
          <p:nvSpPr>
            <p:cNvPr id="32779" name="Text Box 10"/>
            <p:cNvSpPr txBox="1">
              <a:spLocks noChangeArrowheads="1"/>
            </p:cNvSpPr>
            <p:nvPr/>
          </p:nvSpPr>
          <p:spPr bwMode="auto">
            <a:xfrm>
              <a:off x="3719" y="1587"/>
              <a:ext cx="1476" cy="133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r>
                <a:rPr lang="en-IE" b="1"/>
                <a:t>Input: </a:t>
              </a:r>
              <a:r>
                <a:rPr lang="en-IE"/>
                <a:t>Attributes </a:t>
              </a:r>
              <a:r>
                <a:rPr lang="en-IE" b="1"/>
                <a:t>Output:</a:t>
              </a:r>
              <a:r>
                <a:rPr lang="en-IE"/>
                <a:t> Understanding</a:t>
              </a:r>
            </a:p>
            <a:p>
              <a:pPr>
                <a:spcBef>
                  <a:spcPct val="50000"/>
                </a:spcBef>
              </a:pPr>
              <a:r>
                <a:rPr lang="en-IE" b="1"/>
                <a:t>Examples: </a:t>
              </a:r>
              <a:r>
                <a:rPr lang="en-IE"/>
                <a:t>Scene understanding, autonomous navigation</a:t>
              </a:r>
              <a:endParaRPr lang="en-US"/>
            </a:p>
          </p:txBody>
        </p:sp>
      </p:grpSp>
      <p:sp>
        <p:nvSpPr>
          <p:cNvPr id="32776" name="Line 15"/>
          <p:cNvSpPr>
            <a:spLocks noChangeShapeType="1"/>
          </p:cNvSpPr>
          <p:nvPr/>
        </p:nvSpPr>
        <p:spPr bwMode="auto">
          <a:xfrm>
            <a:off x="5972175" y="2860675"/>
            <a:ext cx="0" cy="3086100"/>
          </a:xfrm>
          <a:prstGeom prst="line">
            <a:avLst/>
          </a:prstGeom>
          <a:noFill/>
          <a:ln w="38100">
            <a:solidFill>
              <a:schemeClr val="tx1"/>
            </a:solidFill>
            <a:prstDash val="dash"/>
            <a:round/>
            <a:headEnd/>
            <a:tailEnd/>
          </a:ln>
        </p:spPr>
        <p:txBody>
          <a:bodyPr wrap="none"/>
          <a:lstStyle/>
          <a:p>
            <a:endParaRPr lang="en-US"/>
          </a:p>
        </p:txBody>
      </p:sp>
      <p:sp>
        <p:nvSpPr>
          <p:cNvPr id="32777" name="Text Box 16"/>
          <p:cNvSpPr txBox="1">
            <a:spLocks noChangeArrowheads="1"/>
          </p:cNvSpPr>
          <p:nvPr/>
        </p:nvSpPr>
        <p:spPr bwMode="auto">
          <a:xfrm>
            <a:off x="4608513" y="5964238"/>
            <a:ext cx="2686050" cy="641350"/>
          </a:xfrm>
          <a:prstGeom prst="rect">
            <a:avLst/>
          </a:prstGeom>
          <a:noFill/>
          <a:ln w="12700">
            <a:noFill/>
            <a:miter lim="800000"/>
            <a:headEnd/>
            <a:tailEnd/>
          </a:ln>
        </p:spPr>
        <p:txBody>
          <a:bodyPr>
            <a:spAutoFit/>
          </a:bodyPr>
          <a:lstStyle/>
          <a:p>
            <a:pPr algn="ctr"/>
            <a:r>
              <a:rPr lang="en-IE"/>
              <a:t>In this course we will stop here</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IE"/>
              <a:t>History of Digital Image Processing</a:t>
            </a:r>
            <a:endParaRPr lang="en-US"/>
          </a:p>
        </p:txBody>
      </p:sp>
      <p:sp>
        <p:nvSpPr>
          <p:cNvPr id="34820" name="Rectangle 3"/>
          <p:cNvSpPr>
            <a:spLocks noGrp="1" noChangeArrowheads="1"/>
          </p:cNvSpPr>
          <p:nvPr>
            <p:ph sz="quarter" idx="1"/>
          </p:nvPr>
        </p:nvSpPr>
        <p:spPr/>
        <p:txBody>
          <a:bodyPr/>
          <a:lstStyle/>
          <a:p>
            <a:pPr marL="0" indent="0" eaLnBrk="1" hangingPunct="1"/>
            <a:r>
              <a:rPr lang="en-IE" b="1" dirty="0"/>
              <a:t>Early 1920s: </a:t>
            </a:r>
            <a:r>
              <a:rPr lang="en-IE" dirty="0"/>
              <a:t>One of the first applications of digital imaging was in the news-</a:t>
            </a:r>
            <a:br>
              <a:rPr lang="en-IE" dirty="0"/>
            </a:br>
            <a:r>
              <a:rPr lang="en-IE" dirty="0"/>
              <a:t>paper industry</a:t>
            </a:r>
          </a:p>
          <a:p>
            <a:pPr lvl="1" eaLnBrk="1" hangingPunct="1"/>
            <a:r>
              <a:rPr lang="en-IE" dirty="0">
                <a:ea typeface="ＭＳ Ｐゴシック" pitchFamily="-110" charset="-128"/>
              </a:rPr>
              <a:t>The </a:t>
            </a:r>
            <a:r>
              <a:rPr lang="en-IE" dirty="0" err="1">
                <a:ea typeface="ＭＳ Ｐゴシック" pitchFamily="-110" charset="-128"/>
              </a:rPr>
              <a:t>Bartlane</a:t>
            </a:r>
            <a:r>
              <a:rPr lang="en-IE" dirty="0">
                <a:ea typeface="ＭＳ Ｐゴシック" pitchFamily="-110" charset="-128"/>
              </a:rPr>
              <a:t> cable picture </a:t>
            </a:r>
            <a:br>
              <a:rPr lang="en-IE" dirty="0">
                <a:ea typeface="ＭＳ Ｐゴシック" pitchFamily="-110" charset="-128"/>
              </a:rPr>
            </a:br>
            <a:r>
              <a:rPr lang="en-IE" dirty="0">
                <a:ea typeface="ＭＳ Ｐゴシック" pitchFamily="-110" charset="-128"/>
              </a:rPr>
              <a:t>transmission service</a:t>
            </a:r>
          </a:p>
          <a:p>
            <a:pPr lvl="1" eaLnBrk="1" hangingPunct="1"/>
            <a:r>
              <a:rPr lang="en-IE" dirty="0">
                <a:ea typeface="ＭＳ Ｐゴシック" pitchFamily="-110" charset="-128"/>
              </a:rPr>
              <a:t>Images were transferred by submarine cable between London and New York</a:t>
            </a:r>
          </a:p>
          <a:p>
            <a:pPr lvl="1" eaLnBrk="1" hangingPunct="1"/>
            <a:r>
              <a:rPr lang="en-IE" dirty="0">
                <a:ea typeface="ＭＳ Ｐゴシック" pitchFamily="-110" charset="-128"/>
              </a:rPr>
              <a:t>Pictures were coded for cable transfer and reconstructed at the receiving end on a telegraph printer</a:t>
            </a:r>
          </a:p>
          <a:p>
            <a:pPr lvl="1" eaLnBrk="1" hangingPunct="1"/>
            <a:endParaRPr lang="en-US" dirty="0">
              <a:ea typeface="ＭＳ Ｐゴシック" pitchFamily="-110" charset="-128"/>
            </a:endParaRPr>
          </a:p>
        </p:txBody>
      </p:sp>
      <p:grpSp>
        <p:nvGrpSpPr>
          <p:cNvPr id="34821" name="Group 26"/>
          <p:cNvGrpSpPr>
            <a:grpSpLocks/>
          </p:cNvGrpSpPr>
          <p:nvPr/>
        </p:nvGrpSpPr>
        <p:grpSpPr bwMode="auto">
          <a:xfrm>
            <a:off x="6677025" y="1957170"/>
            <a:ext cx="2058988" cy="1786155"/>
            <a:chOff x="3897" y="1233"/>
            <a:chExt cx="1423" cy="1179"/>
          </a:xfrm>
        </p:grpSpPr>
        <p:graphicFrame>
          <p:nvGraphicFramePr>
            <p:cNvPr id="34818" name="Object 2"/>
            <p:cNvGraphicFramePr>
              <a:graphicFrameLocks noChangeAspect="1"/>
            </p:cNvGraphicFramePr>
            <p:nvPr/>
          </p:nvGraphicFramePr>
          <p:xfrm>
            <a:off x="3927" y="1268"/>
            <a:ext cx="1378" cy="921"/>
          </p:xfrm>
          <a:graphic>
            <a:graphicData uri="http://schemas.openxmlformats.org/presentationml/2006/ole">
              <mc:AlternateContent xmlns:mc="http://schemas.openxmlformats.org/markup-compatibility/2006">
                <mc:Choice xmlns:v="urn:schemas-microsoft-com:vml" Requires="v">
                  <p:oleObj spid="_x0000_s34821" name="CorelPhotoPaint.Image.8" r:id="rId4" imgW="4929524" imgH="1463167" progId="">
                    <p:embed/>
                  </p:oleObj>
                </mc:Choice>
                <mc:Fallback>
                  <p:oleObj name="CorelPhotoPaint.Image.8" r:id="rId4" imgW="4929524" imgH="1463167"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r="55634"/>
                        <a:stretch>
                          <a:fillRect/>
                        </a:stretch>
                      </p:blipFill>
                      <p:spPr bwMode="auto">
                        <a:xfrm>
                          <a:off x="3927" y="1268"/>
                          <a:ext cx="1378"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5" name="Text Box 8"/>
            <p:cNvSpPr txBox="1">
              <a:spLocks noChangeArrowheads="1"/>
            </p:cNvSpPr>
            <p:nvPr/>
          </p:nvSpPr>
          <p:spPr bwMode="auto">
            <a:xfrm>
              <a:off x="3963" y="2162"/>
              <a:ext cx="1293" cy="231"/>
            </a:xfrm>
            <a:prstGeom prst="rect">
              <a:avLst/>
            </a:prstGeom>
            <a:noFill/>
            <a:ln w="12700">
              <a:noFill/>
              <a:miter lim="800000"/>
              <a:headEnd/>
              <a:tailEnd/>
            </a:ln>
          </p:spPr>
          <p:txBody>
            <a:bodyPr wrap="none">
              <a:spAutoFit/>
            </a:bodyPr>
            <a:lstStyle/>
            <a:p>
              <a:r>
                <a:rPr lang="en-IE"/>
                <a:t>Early digital image</a:t>
              </a:r>
              <a:endParaRPr lang="en-US"/>
            </a:p>
          </p:txBody>
        </p:sp>
        <p:grpSp>
          <p:nvGrpSpPr>
            <p:cNvPr id="34826" name="Group 25"/>
            <p:cNvGrpSpPr>
              <a:grpSpLocks/>
            </p:cNvGrpSpPr>
            <p:nvPr/>
          </p:nvGrpSpPr>
          <p:grpSpPr bwMode="auto">
            <a:xfrm>
              <a:off x="3897" y="1233"/>
              <a:ext cx="1423" cy="1179"/>
              <a:chOff x="3897" y="1233"/>
              <a:chExt cx="1423" cy="1179"/>
            </a:xfrm>
          </p:grpSpPr>
          <p:sp>
            <p:nvSpPr>
              <p:cNvPr id="34827" name="Rectangle 23"/>
              <p:cNvSpPr>
                <a:spLocks noChangeArrowheads="1"/>
              </p:cNvSpPr>
              <p:nvPr/>
            </p:nvSpPr>
            <p:spPr bwMode="auto">
              <a:xfrm>
                <a:off x="3897" y="1233"/>
                <a:ext cx="1422" cy="927"/>
              </a:xfrm>
              <a:prstGeom prst="rect">
                <a:avLst/>
              </a:prstGeom>
              <a:noFill/>
              <a:ln w="12700">
                <a:solidFill>
                  <a:schemeClr val="tx1"/>
                </a:solidFill>
                <a:miter lim="800000"/>
                <a:headEnd/>
                <a:tailEnd/>
              </a:ln>
            </p:spPr>
            <p:txBody>
              <a:bodyPr wrap="none" anchor="ctr"/>
              <a:lstStyle/>
              <a:p>
                <a:endParaRPr lang="en-GB"/>
              </a:p>
            </p:txBody>
          </p:sp>
          <p:sp>
            <p:nvSpPr>
              <p:cNvPr id="34828" name="Rectangle 24"/>
              <p:cNvSpPr>
                <a:spLocks noChangeArrowheads="1"/>
              </p:cNvSpPr>
              <p:nvPr/>
            </p:nvSpPr>
            <p:spPr bwMode="auto">
              <a:xfrm>
                <a:off x="3898" y="2160"/>
                <a:ext cx="1422" cy="252"/>
              </a:xfrm>
              <a:prstGeom prst="rect">
                <a:avLst/>
              </a:prstGeom>
              <a:noFill/>
              <a:ln w="12700">
                <a:solidFill>
                  <a:schemeClr val="tx1"/>
                </a:solidFill>
                <a:miter lim="800000"/>
                <a:headEnd/>
                <a:tailEnd/>
              </a:ln>
            </p:spPr>
            <p:txBody>
              <a:bodyPr wrap="none" anchor="ctr"/>
              <a:lstStyle/>
              <a:p>
                <a:endParaRPr lang="en-GB"/>
              </a:p>
            </p:txBody>
          </p:sp>
        </p:grpSp>
      </p:grpSp>
      <p:grpSp>
        <p:nvGrpSpPr>
          <p:cNvPr id="34822" name="Group 27"/>
          <p:cNvGrpSpPr>
            <a:grpSpLocks/>
          </p:cNvGrpSpPr>
          <p:nvPr/>
        </p:nvGrpSpPr>
        <p:grpSpPr bwMode="auto">
          <a:xfrm>
            <a:off x="-3175" y="1631950"/>
            <a:ext cx="260350" cy="5229225"/>
            <a:chOff x="-2" y="1034"/>
            <a:chExt cx="164" cy="3294"/>
          </a:xfrm>
        </p:grpSpPr>
        <p:pic>
          <p:nvPicPr>
            <p:cNvPr id="34823" name="Picture 28" descr="book"/>
            <p:cNvPicPr>
              <a:picLocks noChangeAspect="1" noChangeArrowheads="1"/>
            </p:cNvPicPr>
            <p:nvPr/>
          </p:nvPicPr>
          <p:blipFill>
            <a:blip r:embed="rId6"/>
            <a:srcRect/>
            <a:stretch>
              <a:fillRect/>
            </a:stretch>
          </p:blipFill>
          <p:spPr bwMode="auto">
            <a:xfrm rot="-5400000">
              <a:off x="17" y="4184"/>
              <a:ext cx="125" cy="164"/>
            </a:xfrm>
            <a:prstGeom prst="rect">
              <a:avLst/>
            </a:prstGeom>
            <a:noFill/>
            <a:ln w="9525">
              <a:noFill/>
              <a:miter lim="800000"/>
              <a:headEnd/>
              <a:tailEnd/>
            </a:ln>
          </p:spPr>
        </p:pic>
        <p:sp>
          <p:nvSpPr>
            <p:cNvPr id="34824" name="Rectangle 29"/>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IE"/>
              <a:t>History of DIP (cont…)</a:t>
            </a:r>
            <a:endParaRPr lang="en-US"/>
          </a:p>
        </p:txBody>
      </p:sp>
      <p:sp>
        <p:nvSpPr>
          <p:cNvPr id="36867" name="Rectangle 3"/>
          <p:cNvSpPr>
            <a:spLocks noGrp="1" noChangeArrowheads="1"/>
          </p:cNvSpPr>
          <p:nvPr>
            <p:ph sz="quarter" idx="1"/>
          </p:nvPr>
        </p:nvSpPr>
        <p:spPr/>
        <p:txBody>
          <a:bodyPr/>
          <a:lstStyle/>
          <a:p>
            <a:pPr marL="0" indent="0" eaLnBrk="1" hangingPunct="1"/>
            <a:r>
              <a:rPr lang="en-IE" b="1"/>
              <a:t>Mid to late 1920s: </a:t>
            </a:r>
            <a:r>
              <a:rPr lang="en-IE"/>
              <a:t>Improvements to the Bartlane system resulted in higher quality images</a:t>
            </a:r>
          </a:p>
          <a:p>
            <a:pPr lvl="1" eaLnBrk="1" hangingPunct="1"/>
            <a:r>
              <a:rPr lang="en-IE">
                <a:ea typeface="ＭＳ Ｐゴシック" pitchFamily="-110" charset="-128"/>
              </a:rPr>
              <a:t>New reproduction </a:t>
            </a:r>
            <a:br>
              <a:rPr lang="en-IE">
                <a:ea typeface="ＭＳ Ｐゴシック" pitchFamily="-110" charset="-128"/>
              </a:rPr>
            </a:br>
            <a:r>
              <a:rPr lang="en-IE">
                <a:ea typeface="ＭＳ Ｐゴシック" pitchFamily="-110" charset="-128"/>
              </a:rPr>
              <a:t>processes based </a:t>
            </a:r>
            <a:br>
              <a:rPr lang="en-IE">
                <a:ea typeface="ＭＳ Ｐゴシック" pitchFamily="-110" charset="-128"/>
              </a:rPr>
            </a:br>
            <a:r>
              <a:rPr lang="en-IE">
                <a:ea typeface="ＭＳ Ｐゴシック" pitchFamily="-110" charset="-128"/>
              </a:rPr>
              <a:t>on photographic </a:t>
            </a:r>
            <a:br>
              <a:rPr lang="en-IE">
                <a:ea typeface="ＭＳ Ｐゴシック" pitchFamily="-110" charset="-128"/>
              </a:rPr>
            </a:br>
            <a:r>
              <a:rPr lang="en-IE">
                <a:ea typeface="ＭＳ Ｐゴシック" pitchFamily="-110" charset="-128"/>
              </a:rPr>
              <a:t>techniques</a:t>
            </a:r>
          </a:p>
          <a:p>
            <a:pPr lvl="1" eaLnBrk="1" hangingPunct="1"/>
            <a:r>
              <a:rPr lang="en-IE">
                <a:ea typeface="ＭＳ Ｐゴシック" pitchFamily="-110" charset="-128"/>
              </a:rPr>
              <a:t>Increased number </a:t>
            </a:r>
            <a:br>
              <a:rPr lang="en-IE">
                <a:ea typeface="ＭＳ Ｐゴシック" pitchFamily="-110" charset="-128"/>
              </a:rPr>
            </a:br>
            <a:r>
              <a:rPr lang="en-IE">
                <a:ea typeface="ＭＳ Ｐゴシック" pitchFamily="-110" charset="-128"/>
              </a:rPr>
              <a:t>of tones in </a:t>
            </a:r>
            <a:br>
              <a:rPr lang="en-IE">
                <a:ea typeface="ＭＳ Ｐゴシック" pitchFamily="-110" charset="-128"/>
              </a:rPr>
            </a:br>
            <a:r>
              <a:rPr lang="en-IE">
                <a:ea typeface="ＭＳ Ｐゴシック" pitchFamily="-110" charset="-128"/>
              </a:rPr>
              <a:t>reproduced images</a:t>
            </a:r>
            <a:endParaRPr lang="en-US">
              <a:ea typeface="ＭＳ Ｐゴシック" pitchFamily="-110" charset="-128"/>
            </a:endParaRPr>
          </a:p>
        </p:txBody>
      </p:sp>
      <p:grpSp>
        <p:nvGrpSpPr>
          <p:cNvPr id="36868" name="Group 19"/>
          <p:cNvGrpSpPr>
            <a:grpSpLocks/>
          </p:cNvGrpSpPr>
          <p:nvPr/>
        </p:nvGrpSpPr>
        <p:grpSpPr bwMode="auto">
          <a:xfrm>
            <a:off x="4429125" y="3316288"/>
            <a:ext cx="1525588" cy="2501900"/>
            <a:chOff x="2934" y="1826"/>
            <a:chExt cx="961" cy="1576"/>
          </a:xfrm>
        </p:grpSpPr>
        <p:pic>
          <p:nvPicPr>
            <p:cNvPr id="36877" name="Picture 4"/>
            <p:cNvPicPr>
              <a:picLocks noChangeAspect="1" noChangeArrowheads="1"/>
            </p:cNvPicPr>
            <p:nvPr/>
          </p:nvPicPr>
          <p:blipFill>
            <a:blip r:embed="rId3"/>
            <a:srcRect l="72780"/>
            <a:stretch>
              <a:fillRect/>
            </a:stretch>
          </p:blipFill>
          <p:spPr bwMode="auto">
            <a:xfrm>
              <a:off x="3038" y="1844"/>
              <a:ext cx="754" cy="1171"/>
            </a:xfrm>
            <a:prstGeom prst="rect">
              <a:avLst/>
            </a:prstGeom>
            <a:noFill/>
            <a:ln w="9525">
              <a:noFill/>
              <a:miter lim="800000"/>
              <a:headEnd/>
              <a:tailEnd/>
            </a:ln>
          </p:spPr>
        </p:pic>
        <p:sp>
          <p:nvSpPr>
            <p:cNvPr id="36878" name="Text Box 8"/>
            <p:cNvSpPr txBox="1">
              <a:spLocks noChangeArrowheads="1"/>
            </p:cNvSpPr>
            <p:nvPr/>
          </p:nvSpPr>
          <p:spPr bwMode="auto">
            <a:xfrm>
              <a:off x="2934" y="2998"/>
              <a:ext cx="961" cy="404"/>
            </a:xfrm>
            <a:prstGeom prst="rect">
              <a:avLst/>
            </a:prstGeom>
            <a:noFill/>
            <a:ln w="12700">
              <a:noFill/>
              <a:miter lim="800000"/>
              <a:headEnd/>
              <a:tailEnd/>
            </a:ln>
          </p:spPr>
          <p:txBody>
            <a:bodyPr>
              <a:spAutoFit/>
            </a:bodyPr>
            <a:lstStyle/>
            <a:p>
              <a:pPr algn="ctr"/>
              <a:r>
                <a:rPr lang="en-IE"/>
                <a:t>Improved digital image</a:t>
              </a:r>
              <a:endParaRPr lang="en-US"/>
            </a:p>
          </p:txBody>
        </p:sp>
        <p:sp>
          <p:nvSpPr>
            <p:cNvPr id="36879" name="Rectangle 10"/>
            <p:cNvSpPr>
              <a:spLocks noChangeArrowheads="1"/>
            </p:cNvSpPr>
            <p:nvPr/>
          </p:nvSpPr>
          <p:spPr bwMode="auto">
            <a:xfrm>
              <a:off x="2987" y="1826"/>
              <a:ext cx="855" cy="1197"/>
            </a:xfrm>
            <a:prstGeom prst="rect">
              <a:avLst/>
            </a:prstGeom>
            <a:noFill/>
            <a:ln w="12700">
              <a:solidFill>
                <a:schemeClr val="tx1"/>
              </a:solidFill>
              <a:miter lim="800000"/>
              <a:headEnd/>
              <a:tailEnd/>
            </a:ln>
          </p:spPr>
          <p:txBody>
            <a:bodyPr wrap="none" anchor="ctr"/>
            <a:lstStyle/>
            <a:p>
              <a:endParaRPr lang="en-GB"/>
            </a:p>
          </p:txBody>
        </p:sp>
        <p:sp>
          <p:nvSpPr>
            <p:cNvPr id="36880" name="Rectangle 11"/>
            <p:cNvSpPr>
              <a:spLocks noChangeArrowheads="1"/>
            </p:cNvSpPr>
            <p:nvPr/>
          </p:nvSpPr>
          <p:spPr bwMode="auto">
            <a:xfrm>
              <a:off x="2987" y="3023"/>
              <a:ext cx="855" cy="378"/>
            </a:xfrm>
            <a:prstGeom prst="rect">
              <a:avLst/>
            </a:prstGeom>
            <a:noFill/>
            <a:ln w="12700">
              <a:solidFill>
                <a:schemeClr val="tx1"/>
              </a:solidFill>
              <a:miter lim="800000"/>
              <a:headEnd/>
              <a:tailEnd/>
            </a:ln>
          </p:spPr>
          <p:txBody>
            <a:bodyPr wrap="none" anchor="ctr"/>
            <a:lstStyle/>
            <a:p>
              <a:endParaRPr lang="en-GB"/>
            </a:p>
          </p:txBody>
        </p:sp>
      </p:grpSp>
      <p:grpSp>
        <p:nvGrpSpPr>
          <p:cNvPr id="36869" name="Group 20"/>
          <p:cNvGrpSpPr>
            <a:grpSpLocks/>
          </p:cNvGrpSpPr>
          <p:nvPr/>
        </p:nvGrpSpPr>
        <p:grpSpPr bwMode="auto">
          <a:xfrm>
            <a:off x="6038850" y="3044825"/>
            <a:ext cx="2743200" cy="3044825"/>
            <a:chOff x="3899" y="1619"/>
            <a:chExt cx="1728" cy="1918"/>
          </a:xfrm>
        </p:grpSpPr>
        <p:pic>
          <p:nvPicPr>
            <p:cNvPr id="36873" name="Picture 5"/>
            <p:cNvPicPr>
              <a:picLocks noChangeAspect="1" noChangeArrowheads="1"/>
            </p:cNvPicPr>
            <p:nvPr/>
          </p:nvPicPr>
          <p:blipFill>
            <a:blip r:embed="rId4"/>
            <a:srcRect l="47647"/>
            <a:stretch>
              <a:fillRect/>
            </a:stretch>
          </p:blipFill>
          <p:spPr bwMode="auto">
            <a:xfrm>
              <a:off x="3927" y="1639"/>
              <a:ext cx="1691" cy="1507"/>
            </a:xfrm>
            <a:prstGeom prst="rect">
              <a:avLst/>
            </a:prstGeom>
            <a:noFill/>
            <a:ln w="9525">
              <a:noFill/>
              <a:miter lim="800000"/>
              <a:headEnd/>
              <a:tailEnd/>
            </a:ln>
          </p:spPr>
        </p:pic>
        <p:sp>
          <p:nvSpPr>
            <p:cNvPr id="36874" name="Text Box 15"/>
            <p:cNvSpPr txBox="1">
              <a:spLocks noChangeArrowheads="1"/>
            </p:cNvSpPr>
            <p:nvPr/>
          </p:nvSpPr>
          <p:spPr bwMode="auto">
            <a:xfrm>
              <a:off x="3900" y="3133"/>
              <a:ext cx="1726" cy="404"/>
            </a:xfrm>
            <a:prstGeom prst="rect">
              <a:avLst/>
            </a:prstGeom>
            <a:noFill/>
            <a:ln w="12700">
              <a:noFill/>
              <a:miter lim="800000"/>
              <a:headEnd/>
              <a:tailEnd/>
            </a:ln>
          </p:spPr>
          <p:txBody>
            <a:bodyPr>
              <a:spAutoFit/>
            </a:bodyPr>
            <a:lstStyle/>
            <a:p>
              <a:pPr algn="ctr"/>
              <a:r>
                <a:rPr lang="en-IE"/>
                <a:t>Early 15 tone digital image</a:t>
              </a:r>
              <a:endParaRPr lang="en-US"/>
            </a:p>
          </p:txBody>
        </p:sp>
        <p:sp>
          <p:nvSpPr>
            <p:cNvPr id="36875" name="Rectangle 16"/>
            <p:cNvSpPr>
              <a:spLocks noChangeArrowheads="1"/>
            </p:cNvSpPr>
            <p:nvPr/>
          </p:nvSpPr>
          <p:spPr bwMode="auto">
            <a:xfrm>
              <a:off x="3899" y="1619"/>
              <a:ext cx="1728" cy="1530"/>
            </a:xfrm>
            <a:prstGeom prst="rect">
              <a:avLst/>
            </a:prstGeom>
            <a:noFill/>
            <a:ln w="12700">
              <a:solidFill>
                <a:schemeClr val="tx1"/>
              </a:solidFill>
              <a:miter lim="800000"/>
              <a:headEnd/>
              <a:tailEnd/>
            </a:ln>
          </p:spPr>
          <p:txBody>
            <a:bodyPr wrap="none" anchor="ctr"/>
            <a:lstStyle/>
            <a:p>
              <a:endParaRPr lang="en-GB"/>
            </a:p>
          </p:txBody>
        </p:sp>
        <p:sp>
          <p:nvSpPr>
            <p:cNvPr id="36876" name="Rectangle 17"/>
            <p:cNvSpPr>
              <a:spLocks noChangeArrowheads="1"/>
            </p:cNvSpPr>
            <p:nvPr/>
          </p:nvSpPr>
          <p:spPr bwMode="auto">
            <a:xfrm>
              <a:off x="3899" y="3149"/>
              <a:ext cx="1728" cy="378"/>
            </a:xfrm>
            <a:prstGeom prst="rect">
              <a:avLst/>
            </a:prstGeom>
            <a:noFill/>
            <a:ln w="12700">
              <a:solidFill>
                <a:schemeClr val="tx1"/>
              </a:solidFill>
              <a:miter lim="800000"/>
              <a:headEnd/>
              <a:tailEnd/>
            </a:ln>
          </p:spPr>
          <p:txBody>
            <a:bodyPr wrap="none" anchor="ctr"/>
            <a:lstStyle/>
            <a:p>
              <a:endParaRPr lang="en-GB"/>
            </a:p>
          </p:txBody>
        </p:sp>
      </p:grpSp>
      <p:grpSp>
        <p:nvGrpSpPr>
          <p:cNvPr id="36870" name="Group 21"/>
          <p:cNvGrpSpPr>
            <a:grpSpLocks/>
          </p:cNvGrpSpPr>
          <p:nvPr/>
        </p:nvGrpSpPr>
        <p:grpSpPr bwMode="auto">
          <a:xfrm>
            <a:off x="-3175" y="1631950"/>
            <a:ext cx="260350" cy="5229225"/>
            <a:chOff x="-2" y="1034"/>
            <a:chExt cx="164" cy="3294"/>
          </a:xfrm>
        </p:grpSpPr>
        <p:pic>
          <p:nvPicPr>
            <p:cNvPr id="36871" name="Picture 22" descr="book"/>
            <p:cNvPicPr>
              <a:picLocks noChangeAspect="1" noChangeArrowheads="1"/>
            </p:cNvPicPr>
            <p:nvPr/>
          </p:nvPicPr>
          <p:blipFill>
            <a:blip r:embed="rId5"/>
            <a:srcRect/>
            <a:stretch>
              <a:fillRect/>
            </a:stretch>
          </p:blipFill>
          <p:spPr bwMode="auto">
            <a:xfrm rot="-5400000">
              <a:off x="17" y="4184"/>
              <a:ext cx="125" cy="164"/>
            </a:xfrm>
            <a:prstGeom prst="rect">
              <a:avLst/>
            </a:prstGeom>
            <a:noFill/>
            <a:ln w="9525">
              <a:noFill/>
              <a:miter lim="800000"/>
              <a:headEnd/>
              <a:tailEnd/>
            </a:ln>
          </p:spPr>
        </p:pic>
        <p:sp>
          <p:nvSpPr>
            <p:cNvPr id="36872" name="Rectangle 23"/>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IE"/>
              <a:t>Introduction</a:t>
            </a:r>
            <a:endParaRPr lang="en-US"/>
          </a:p>
        </p:txBody>
      </p:sp>
      <p:sp>
        <p:nvSpPr>
          <p:cNvPr id="16387" name="Rectangle 3"/>
          <p:cNvSpPr>
            <a:spLocks noGrp="1" noChangeArrowheads="1"/>
          </p:cNvSpPr>
          <p:nvPr>
            <p:ph sz="quarter" idx="1"/>
          </p:nvPr>
        </p:nvSpPr>
        <p:spPr>
          <a:xfrm>
            <a:off x="457200" y="3155950"/>
            <a:ext cx="8229600" cy="2108200"/>
          </a:xfrm>
        </p:spPr>
        <p:txBody>
          <a:bodyPr/>
          <a:lstStyle/>
          <a:p>
            <a:pPr marL="0" indent="0" algn="ctr" eaLnBrk="1" hangingPunct="1"/>
            <a:r>
              <a:rPr lang="en-IE" i="1"/>
              <a:t>“One picture is worth more than ten thousand words”</a:t>
            </a:r>
          </a:p>
          <a:p>
            <a:pPr marL="0" indent="0" algn="r" eaLnBrk="1" hangingPunct="1"/>
            <a:r>
              <a:rPr lang="en-IE"/>
              <a:t>Anonymous</a:t>
            </a:r>
          </a:p>
          <a:p>
            <a:pPr marL="0" indent="0" algn="r" eaLnBrk="1" hangingPunct="1"/>
            <a:endParaRPr lang="en-I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IE"/>
              <a:t>History of DIP (cont…)</a:t>
            </a:r>
            <a:endParaRPr lang="en-US"/>
          </a:p>
        </p:txBody>
      </p:sp>
      <p:sp>
        <p:nvSpPr>
          <p:cNvPr id="38915" name="Rectangle 3"/>
          <p:cNvSpPr>
            <a:spLocks noGrp="1" noChangeArrowheads="1"/>
          </p:cNvSpPr>
          <p:nvPr>
            <p:ph sz="quarter" idx="1"/>
          </p:nvPr>
        </p:nvSpPr>
        <p:spPr/>
        <p:txBody>
          <a:bodyPr/>
          <a:lstStyle/>
          <a:p>
            <a:pPr marL="0" indent="0" eaLnBrk="1" hangingPunct="1"/>
            <a:r>
              <a:rPr lang="en-IE" b="1"/>
              <a:t>1960s:</a:t>
            </a:r>
            <a:r>
              <a:rPr lang="en-IE"/>
              <a:t> Improvements in computing technology and the onset of the space race led to a surge of work in digital image processing</a:t>
            </a:r>
          </a:p>
          <a:p>
            <a:pPr lvl="1" eaLnBrk="1" hangingPunct="1"/>
            <a:r>
              <a:rPr lang="en-IE" b="1">
                <a:ea typeface="ＭＳ Ｐゴシック" pitchFamily="-110" charset="-128"/>
              </a:rPr>
              <a:t>1964: </a:t>
            </a:r>
            <a:r>
              <a:rPr lang="en-IE">
                <a:ea typeface="ＭＳ Ｐゴシック" pitchFamily="-110" charset="-128"/>
              </a:rPr>
              <a:t>Computers used to </a:t>
            </a:r>
            <a:br>
              <a:rPr lang="en-IE">
                <a:ea typeface="ＭＳ Ｐゴシック" pitchFamily="-110" charset="-128"/>
              </a:rPr>
            </a:br>
            <a:r>
              <a:rPr lang="en-IE">
                <a:ea typeface="ＭＳ Ｐゴシック" pitchFamily="-110" charset="-128"/>
              </a:rPr>
              <a:t>improve the quality of </a:t>
            </a:r>
            <a:br>
              <a:rPr lang="en-IE">
                <a:ea typeface="ＭＳ Ｐゴシック" pitchFamily="-110" charset="-128"/>
              </a:rPr>
            </a:br>
            <a:r>
              <a:rPr lang="en-IE">
                <a:ea typeface="ＭＳ Ｐゴシック" pitchFamily="-110" charset="-128"/>
              </a:rPr>
              <a:t>images of the moon taken </a:t>
            </a:r>
            <a:br>
              <a:rPr lang="en-IE">
                <a:ea typeface="ＭＳ Ｐゴシック" pitchFamily="-110" charset="-128"/>
              </a:rPr>
            </a:br>
            <a:r>
              <a:rPr lang="en-IE">
                <a:ea typeface="ＭＳ Ｐゴシック" pitchFamily="-110" charset="-128"/>
              </a:rPr>
              <a:t>by the </a:t>
            </a:r>
            <a:r>
              <a:rPr lang="en-IE" i="1">
                <a:ea typeface="ＭＳ Ｐゴシック" pitchFamily="-110" charset="-128"/>
              </a:rPr>
              <a:t>Ranger 7</a:t>
            </a:r>
            <a:r>
              <a:rPr lang="en-IE">
                <a:ea typeface="ＭＳ Ｐゴシック" pitchFamily="-110" charset="-128"/>
              </a:rPr>
              <a:t> probe</a:t>
            </a:r>
          </a:p>
          <a:p>
            <a:pPr lvl="1" eaLnBrk="1" hangingPunct="1"/>
            <a:r>
              <a:rPr lang="en-IE">
                <a:ea typeface="ＭＳ Ｐゴシック" pitchFamily="-110" charset="-128"/>
              </a:rPr>
              <a:t>Such techniques were used</a:t>
            </a:r>
            <a:br>
              <a:rPr lang="en-IE">
                <a:ea typeface="ＭＳ Ｐゴシック" pitchFamily="-110" charset="-128"/>
              </a:rPr>
            </a:br>
            <a:r>
              <a:rPr lang="en-IE">
                <a:ea typeface="ＭＳ Ｐゴシック" pitchFamily="-110" charset="-128"/>
              </a:rPr>
              <a:t>in other space missions </a:t>
            </a:r>
            <a:br>
              <a:rPr lang="en-IE">
                <a:ea typeface="ＭＳ Ｐゴシック" pitchFamily="-110" charset="-128"/>
              </a:rPr>
            </a:br>
            <a:r>
              <a:rPr lang="en-IE">
                <a:ea typeface="ＭＳ Ｐゴシック" pitchFamily="-110" charset="-128"/>
              </a:rPr>
              <a:t>including the Apollo landings</a:t>
            </a:r>
            <a:endParaRPr lang="en-US" b="1">
              <a:ea typeface="ＭＳ Ｐゴシック" pitchFamily="-110" charset="-128"/>
            </a:endParaRPr>
          </a:p>
        </p:txBody>
      </p:sp>
      <p:grpSp>
        <p:nvGrpSpPr>
          <p:cNvPr id="38916" name="Group 9"/>
          <p:cNvGrpSpPr>
            <a:grpSpLocks/>
          </p:cNvGrpSpPr>
          <p:nvPr/>
        </p:nvGrpSpPr>
        <p:grpSpPr bwMode="auto">
          <a:xfrm>
            <a:off x="5934075" y="2900363"/>
            <a:ext cx="2968625" cy="3586162"/>
            <a:chOff x="3612" y="1872"/>
            <a:chExt cx="1870" cy="2259"/>
          </a:xfrm>
        </p:grpSpPr>
        <p:pic>
          <p:nvPicPr>
            <p:cNvPr id="38920" name="Picture 4"/>
            <p:cNvPicPr>
              <a:picLocks noChangeAspect="1" noChangeArrowheads="1"/>
            </p:cNvPicPr>
            <p:nvPr/>
          </p:nvPicPr>
          <p:blipFill>
            <a:blip r:embed="rId3"/>
            <a:srcRect r="47574"/>
            <a:stretch>
              <a:fillRect/>
            </a:stretch>
          </p:blipFill>
          <p:spPr bwMode="auto">
            <a:xfrm>
              <a:off x="3690" y="1892"/>
              <a:ext cx="1696" cy="1661"/>
            </a:xfrm>
            <a:prstGeom prst="rect">
              <a:avLst/>
            </a:prstGeom>
            <a:noFill/>
            <a:ln w="9525">
              <a:noFill/>
              <a:miter lim="800000"/>
              <a:headEnd/>
              <a:tailEnd/>
            </a:ln>
          </p:spPr>
        </p:pic>
        <p:sp>
          <p:nvSpPr>
            <p:cNvPr id="38921" name="Text Box 6"/>
            <p:cNvSpPr txBox="1">
              <a:spLocks noChangeArrowheads="1"/>
            </p:cNvSpPr>
            <p:nvPr/>
          </p:nvSpPr>
          <p:spPr bwMode="auto">
            <a:xfrm>
              <a:off x="3612" y="3593"/>
              <a:ext cx="1870" cy="519"/>
            </a:xfrm>
            <a:prstGeom prst="rect">
              <a:avLst/>
            </a:prstGeom>
            <a:noFill/>
            <a:ln w="12700">
              <a:noFill/>
              <a:miter lim="800000"/>
              <a:headEnd/>
              <a:tailEnd/>
            </a:ln>
          </p:spPr>
          <p:txBody>
            <a:bodyPr lIns="0" tIns="0" rIns="0" bIns="0">
              <a:spAutoFit/>
            </a:bodyPr>
            <a:lstStyle/>
            <a:p>
              <a:pPr algn="ctr"/>
              <a:r>
                <a:rPr lang="en-IE"/>
                <a:t>A picture of the moon taken by the Ranger 7 probe minutes before landing</a:t>
              </a:r>
              <a:endParaRPr lang="en-US"/>
            </a:p>
          </p:txBody>
        </p:sp>
        <p:sp>
          <p:nvSpPr>
            <p:cNvPr id="38922" name="Rectangle 7"/>
            <p:cNvSpPr>
              <a:spLocks noChangeArrowheads="1"/>
            </p:cNvSpPr>
            <p:nvPr/>
          </p:nvSpPr>
          <p:spPr bwMode="auto">
            <a:xfrm>
              <a:off x="3642" y="1872"/>
              <a:ext cx="1809" cy="1710"/>
            </a:xfrm>
            <a:prstGeom prst="rect">
              <a:avLst/>
            </a:prstGeom>
            <a:noFill/>
            <a:ln w="12700">
              <a:solidFill>
                <a:schemeClr val="tx1"/>
              </a:solidFill>
              <a:miter lim="800000"/>
              <a:headEnd/>
              <a:tailEnd/>
            </a:ln>
          </p:spPr>
          <p:txBody>
            <a:bodyPr wrap="none" anchor="ctr"/>
            <a:lstStyle/>
            <a:p>
              <a:endParaRPr lang="en-GB"/>
            </a:p>
          </p:txBody>
        </p:sp>
        <p:sp>
          <p:nvSpPr>
            <p:cNvPr id="38923" name="Rectangle 8"/>
            <p:cNvSpPr>
              <a:spLocks noChangeArrowheads="1"/>
            </p:cNvSpPr>
            <p:nvPr/>
          </p:nvSpPr>
          <p:spPr bwMode="auto">
            <a:xfrm>
              <a:off x="3642" y="3582"/>
              <a:ext cx="1809" cy="549"/>
            </a:xfrm>
            <a:prstGeom prst="rect">
              <a:avLst/>
            </a:prstGeom>
            <a:noFill/>
            <a:ln w="12700">
              <a:solidFill>
                <a:schemeClr val="tx1"/>
              </a:solidFill>
              <a:miter lim="800000"/>
              <a:headEnd/>
              <a:tailEnd/>
            </a:ln>
          </p:spPr>
          <p:txBody>
            <a:bodyPr wrap="none" anchor="ctr"/>
            <a:lstStyle/>
            <a:p>
              <a:endParaRPr lang="en-GB"/>
            </a:p>
          </p:txBody>
        </p:sp>
      </p:grpSp>
      <p:grpSp>
        <p:nvGrpSpPr>
          <p:cNvPr id="38917" name="Group 10"/>
          <p:cNvGrpSpPr>
            <a:grpSpLocks/>
          </p:cNvGrpSpPr>
          <p:nvPr/>
        </p:nvGrpSpPr>
        <p:grpSpPr bwMode="auto">
          <a:xfrm>
            <a:off x="-3175" y="1631950"/>
            <a:ext cx="260350" cy="5229225"/>
            <a:chOff x="-2" y="1034"/>
            <a:chExt cx="164" cy="3294"/>
          </a:xfrm>
        </p:grpSpPr>
        <p:pic>
          <p:nvPicPr>
            <p:cNvPr id="38918" name="Picture 11"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38919" name="Rectangle 12"/>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IE"/>
              <a:t>History of DIP (cont…)</a:t>
            </a:r>
            <a:endParaRPr lang="en-US"/>
          </a:p>
        </p:txBody>
      </p:sp>
      <p:sp>
        <p:nvSpPr>
          <p:cNvPr id="40963" name="Rectangle 3"/>
          <p:cNvSpPr>
            <a:spLocks noGrp="1" noChangeArrowheads="1"/>
          </p:cNvSpPr>
          <p:nvPr>
            <p:ph sz="quarter" idx="1"/>
          </p:nvPr>
        </p:nvSpPr>
        <p:spPr/>
        <p:txBody>
          <a:bodyPr/>
          <a:lstStyle/>
          <a:p>
            <a:pPr marL="0" indent="0" eaLnBrk="1" hangingPunct="1"/>
            <a:r>
              <a:rPr lang="en-IE" b="1"/>
              <a:t>1970s:</a:t>
            </a:r>
            <a:r>
              <a:rPr lang="en-IE"/>
              <a:t> Digital image processing begins to be used in medical applications</a:t>
            </a:r>
          </a:p>
          <a:p>
            <a:pPr lvl="1" eaLnBrk="1" hangingPunct="1"/>
            <a:r>
              <a:rPr lang="en-IE" b="1">
                <a:ea typeface="ＭＳ Ｐゴシック" pitchFamily="-110" charset="-128"/>
              </a:rPr>
              <a:t>1979:</a:t>
            </a:r>
            <a:r>
              <a:rPr lang="en-IE">
                <a:ea typeface="ＭＳ Ｐゴシック" pitchFamily="-110" charset="-128"/>
              </a:rPr>
              <a:t> Sir Godfrey N. </a:t>
            </a:r>
            <a:br>
              <a:rPr lang="en-IE">
                <a:ea typeface="ＭＳ Ｐゴシック" pitchFamily="-110" charset="-128"/>
              </a:rPr>
            </a:br>
            <a:r>
              <a:rPr lang="en-IE">
                <a:ea typeface="ＭＳ Ｐゴシック" pitchFamily="-110" charset="-128"/>
              </a:rPr>
              <a:t>Hounsfield &amp; Prof. Allan M. </a:t>
            </a:r>
            <a:br>
              <a:rPr lang="en-IE">
                <a:ea typeface="ＭＳ Ｐゴシック" pitchFamily="-110" charset="-128"/>
              </a:rPr>
            </a:br>
            <a:r>
              <a:rPr lang="en-IE">
                <a:ea typeface="ＭＳ Ｐゴシック" pitchFamily="-110" charset="-128"/>
              </a:rPr>
              <a:t>Cormack share the Nobel </a:t>
            </a:r>
            <a:br>
              <a:rPr lang="en-IE">
                <a:ea typeface="ＭＳ Ｐゴシック" pitchFamily="-110" charset="-128"/>
              </a:rPr>
            </a:br>
            <a:r>
              <a:rPr lang="en-IE">
                <a:ea typeface="ＭＳ Ｐゴシック" pitchFamily="-110" charset="-128"/>
              </a:rPr>
              <a:t>Prize in medicine for the </a:t>
            </a:r>
            <a:br>
              <a:rPr lang="en-IE">
                <a:ea typeface="ＭＳ Ｐゴシック" pitchFamily="-110" charset="-128"/>
              </a:rPr>
            </a:br>
            <a:r>
              <a:rPr lang="en-IE">
                <a:ea typeface="ＭＳ Ｐゴシック" pitchFamily="-110" charset="-128"/>
              </a:rPr>
              <a:t>invention of tomography, </a:t>
            </a:r>
            <a:br>
              <a:rPr lang="en-IE">
                <a:ea typeface="ＭＳ Ｐゴシック" pitchFamily="-110" charset="-128"/>
              </a:rPr>
            </a:br>
            <a:r>
              <a:rPr lang="en-IE">
                <a:ea typeface="ＭＳ Ｐゴシック" pitchFamily="-110" charset="-128"/>
              </a:rPr>
              <a:t>the technology behind </a:t>
            </a:r>
            <a:br>
              <a:rPr lang="en-IE">
                <a:ea typeface="ＭＳ Ｐゴシック" pitchFamily="-110" charset="-128"/>
              </a:rPr>
            </a:br>
            <a:r>
              <a:rPr lang="en-IE">
                <a:ea typeface="ＭＳ Ｐゴシック" pitchFamily="-110" charset="-128"/>
              </a:rPr>
              <a:t>Computerised Axial </a:t>
            </a:r>
            <a:br>
              <a:rPr lang="en-IE">
                <a:ea typeface="ＭＳ Ｐゴシック" pitchFamily="-110" charset="-128"/>
              </a:rPr>
            </a:br>
            <a:r>
              <a:rPr lang="en-IE">
                <a:ea typeface="ＭＳ Ｐゴシック" pitchFamily="-110" charset="-128"/>
              </a:rPr>
              <a:t>Tomography (CAT) scans</a:t>
            </a:r>
            <a:endParaRPr lang="en-US">
              <a:ea typeface="ＭＳ Ｐゴシック" pitchFamily="-110" charset="-128"/>
            </a:endParaRPr>
          </a:p>
        </p:txBody>
      </p:sp>
      <p:grpSp>
        <p:nvGrpSpPr>
          <p:cNvPr id="40964" name="Group 10"/>
          <p:cNvGrpSpPr>
            <a:grpSpLocks/>
          </p:cNvGrpSpPr>
          <p:nvPr/>
        </p:nvGrpSpPr>
        <p:grpSpPr bwMode="auto">
          <a:xfrm>
            <a:off x="5576888" y="2486025"/>
            <a:ext cx="2968625" cy="3314700"/>
            <a:chOff x="1344" y="1773"/>
            <a:chExt cx="1870" cy="2088"/>
          </a:xfrm>
        </p:grpSpPr>
        <p:pic>
          <p:nvPicPr>
            <p:cNvPr id="40968" name="Picture 4"/>
            <p:cNvPicPr>
              <a:picLocks noChangeAspect="1" noChangeArrowheads="1"/>
            </p:cNvPicPr>
            <p:nvPr/>
          </p:nvPicPr>
          <p:blipFill>
            <a:blip r:embed="rId3"/>
            <a:srcRect l="9227" t="59561" r="46552" b="11528"/>
            <a:stretch>
              <a:fillRect/>
            </a:stretch>
          </p:blipFill>
          <p:spPr bwMode="auto">
            <a:xfrm>
              <a:off x="1473" y="1821"/>
              <a:ext cx="1611" cy="1610"/>
            </a:xfrm>
            <a:prstGeom prst="rect">
              <a:avLst/>
            </a:prstGeom>
            <a:noFill/>
            <a:ln w="9525">
              <a:noFill/>
              <a:miter lim="800000"/>
              <a:headEnd/>
              <a:tailEnd/>
            </a:ln>
          </p:spPr>
        </p:pic>
        <p:sp>
          <p:nvSpPr>
            <p:cNvPr id="40969" name="Text Box 7"/>
            <p:cNvSpPr txBox="1">
              <a:spLocks noChangeArrowheads="1"/>
            </p:cNvSpPr>
            <p:nvPr/>
          </p:nvSpPr>
          <p:spPr bwMode="auto">
            <a:xfrm>
              <a:off x="1344" y="3476"/>
              <a:ext cx="1870" cy="346"/>
            </a:xfrm>
            <a:prstGeom prst="rect">
              <a:avLst/>
            </a:prstGeom>
            <a:noFill/>
            <a:ln w="12700">
              <a:noFill/>
              <a:miter lim="800000"/>
              <a:headEnd/>
              <a:tailEnd/>
            </a:ln>
          </p:spPr>
          <p:txBody>
            <a:bodyPr lIns="0" tIns="0" rIns="0" bIns="0">
              <a:spAutoFit/>
            </a:bodyPr>
            <a:lstStyle/>
            <a:p>
              <a:pPr algn="ctr"/>
              <a:r>
                <a:rPr lang="en-IE"/>
                <a:t>Typical head slice CAT image</a:t>
              </a:r>
              <a:endParaRPr lang="en-US"/>
            </a:p>
          </p:txBody>
        </p:sp>
        <p:sp>
          <p:nvSpPr>
            <p:cNvPr id="40970" name="Rectangle 8"/>
            <p:cNvSpPr>
              <a:spLocks noChangeArrowheads="1"/>
            </p:cNvSpPr>
            <p:nvPr/>
          </p:nvSpPr>
          <p:spPr bwMode="auto">
            <a:xfrm>
              <a:off x="1433" y="1773"/>
              <a:ext cx="1692" cy="1692"/>
            </a:xfrm>
            <a:prstGeom prst="rect">
              <a:avLst/>
            </a:prstGeom>
            <a:noFill/>
            <a:ln w="12700">
              <a:solidFill>
                <a:schemeClr val="tx1"/>
              </a:solidFill>
              <a:miter lim="800000"/>
              <a:headEnd/>
              <a:tailEnd/>
            </a:ln>
          </p:spPr>
          <p:txBody>
            <a:bodyPr wrap="none" anchor="ctr"/>
            <a:lstStyle/>
            <a:p>
              <a:endParaRPr lang="en-GB"/>
            </a:p>
          </p:txBody>
        </p:sp>
        <p:sp>
          <p:nvSpPr>
            <p:cNvPr id="40971" name="Rectangle 9"/>
            <p:cNvSpPr>
              <a:spLocks noChangeArrowheads="1"/>
            </p:cNvSpPr>
            <p:nvPr/>
          </p:nvSpPr>
          <p:spPr bwMode="auto">
            <a:xfrm>
              <a:off x="1433" y="3465"/>
              <a:ext cx="1692" cy="396"/>
            </a:xfrm>
            <a:prstGeom prst="rect">
              <a:avLst/>
            </a:prstGeom>
            <a:noFill/>
            <a:ln w="12700">
              <a:solidFill>
                <a:schemeClr val="tx1"/>
              </a:solidFill>
              <a:miter lim="800000"/>
              <a:headEnd/>
              <a:tailEnd/>
            </a:ln>
          </p:spPr>
          <p:txBody>
            <a:bodyPr wrap="none" anchor="ctr"/>
            <a:lstStyle/>
            <a:p>
              <a:endParaRPr lang="en-GB"/>
            </a:p>
          </p:txBody>
        </p:sp>
      </p:grpSp>
      <p:grpSp>
        <p:nvGrpSpPr>
          <p:cNvPr id="40965" name="Group 11"/>
          <p:cNvGrpSpPr>
            <a:grpSpLocks/>
          </p:cNvGrpSpPr>
          <p:nvPr/>
        </p:nvGrpSpPr>
        <p:grpSpPr bwMode="auto">
          <a:xfrm>
            <a:off x="-3175" y="1631950"/>
            <a:ext cx="260350" cy="5229225"/>
            <a:chOff x="-2" y="1034"/>
            <a:chExt cx="164" cy="3294"/>
          </a:xfrm>
        </p:grpSpPr>
        <p:pic>
          <p:nvPicPr>
            <p:cNvPr id="40966" name="Picture 12"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40967" name="Rectangle 13"/>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IE"/>
              <a:t>History of DIP (cont…)</a:t>
            </a:r>
            <a:endParaRPr lang="en-US"/>
          </a:p>
        </p:txBody>
      </p:sp>
      <p:sp>
        <p:nvSpPr>
          <p:cNvPr id="43011" name="Rectangle 3"/>
          <p:cNvSpPr>
            <a:spLocks noGrp="1" noChangeArrowheads="1"/>
          </p:cNvSpPr>
          <p:nvPr>
            <p:ph sz="quarter" idx="1"/>
          </p:nvPr>
        </p:nvSpPr>
        <p:spPr/>
        <p:txBody>
          <a:bodyPr/>
          <a:lstStyle/>
          <a:p>
            <a:pPr marL="0" indent="0" eaLnBrk="1" hangingPunct="1"/>
            <a:r>
              <a:rPr lang="en-IE" b="1"/>
              <a:t>1980s - Today:</a:t>
            </a:r>
            <a:r>
              <a:rPr lang="en-IE"/>
              <a:t> The use of digital image processing techniques has exploded and they are now used for all kinds of tasks in all kinds of areas</a:t>
            </a:r>
          </a:p>
          <a:p>
            <a:pPr lvl="1" eaLnBrk="1" hangingPunct="1"/>
            <a:r>
              <a:rPr lang="en-IE">
                <a:ea typeface="ＭＳ Ｐゴシック" pitchFamily="-110" charset="-128"/>
              </a:rPr>
              <a:t>Image enhancement/restoration</a:t>
            </a:r>
          </a:p>
          <a:p>
            <a:pPr lvl="1" eaLnBrk="1" hangingPunct="1"/>
            <a:r>
              <a:rPr lang="en-IE">
                <a:ea typeface="ＭＳ Ｐゴシック" pitchFamily="-110" charset="-128"/>
              </a:rPr>
              <a:t>Artistic effects</a:t>
            </a:r>
          </a:p>
          <a:p>
            <a:pPr lvl="1" eaLnBrk="1" hangingPunct="1"/>
            <a:r>
              <a:rPr lang="en-IE">
                <a:ea typeface="ＭＳ Ｐゴシック" pitchFamily="-110" charset="-128"/>
              </a:rPr>
              <a:t>Medical visualisation</a:t>
            </a:r>
          </a:p>
          <a:p>
            <a:pPr lvl="1" eaLnBrk="1" hangingPunct="1"/>
            <a:r>
              <a:rPr lang="en-IE">
                <a:ea typeface="ＭＳ Ｐゴシック" pitchFamily="-110" charset="-128"/>
              </a:rPr>
              <a:t>Industrial inspection</a:t>
            </a:r>
          </a:p>
          <a:p>
            <a:pPr lvl="1" eaLnBrk="1" hangingPunct="1"/>
            <a:r>
              <a:rPr lang="en-IE">
                <a:ea typeface="ＭＳ Ｐゴシック" pitchFamily="-110" charset="-128"/>
              </a:rPr>
              <a:t>Law enforcement</a:t>
            </a:r>
          </a:p>
          <a:p>
            <a:pPr lvl="1" eaLnBrk="1" hangingPunct="1"/>
            <a:r>
              <a:rPr lang="en-IE">
                <a:ea typeface="ＭＳ Ｐゴシック" pitchFamily="-110" charset="-128"/>
              </a:rPr>
              <a:t>Human computer interfaces</a:t>
            </a:r>
            <a:endParaRPr lang="en-US">
              <a:ea typeface="ＭＳ Ｐゴシック" pitchFamily="-110"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IE"/>
              <a:t>Examples: Image Enhancement</a:t>
            </a:r>
            <a:endParaRPr lang="en-US"/>
          </a:p>
        </p:txBody>
      </p:sp>
      <p:sp>
        <p:nvSpPr>
          <p:cNvPr id="45059" name="Rectangle 3"/>
          <p:cNvSpPr>
            <a:spLocks noGrp="1" noChangeArrowheads="1"/>
          </p:cNvSpPr>
          <p:nvPr>
            <p:ph sz="quarter" idx="1"/>
          </p:nvPr>
        </p:nvSpPr>
        <p:spPr/>
        <p:txBody>
          <a:bodyPr/>
          <a:lstStyle/>
          <a:p>
            <a:pPr marL="0" indent="0" eaLnBrk="1" hangingPunct="1"/>
            <a:r>
              <a:rPr lang="en-IE"/>
              <a:t>One of the most common uses of DIP techniques: improve quality, remove noise etc</a:t>
            </a:r>
            <a:endParaRPr lang="en-US"/>
          </a:p>
        </p:txBody>
      </p:sp>
      <p:grpSp>
        <p:nvGrpSpPr>
          <p:cNvPr id="45060" name="Group 14"/>
          <p:cNvGrpSpPr>
            <a:grpSpLocks/>
          </p:cNvGrpSpPr>
          <p:nvPr/>
        </p:nvGrpSpPr>
        <p:grpSpPr bwMode="auto">
          <a:xfrm>
            <a:off x="3557588" y="4708525"/>
            <a:ext cx="4865687" cy="2117725"/>
            <a:chOff x="1695" y="2986"/>
            <a:chExt cx="3065" cy="1334"/>
          </a:xfrm>
        </p:grpSpPr>
        <p:pic>
          <p:nvPicPr>
            <p:cNvPr id="45072" name="Picture 4"/>
            <p:cNvPicPr>
              <a:picLocks noChangeAspect="1" noChangeArrowheads="1"/>
            </p:cNvPicPr>
            <p:nvPr/>
          </p:nvPicPr>
          <p:blipFill>
            <a:blip r:embed="rId3"/>
            <a:srcRect l="19980" r="40210" b="50188"/>
            <a:stretch>
              <a:fillRect/>
            </a:stretch>
          </p:blipFill>
          <p:spPr bwMode="auto">
            <a:xfrm>
              <a:off x="1695" y="2991"/>
              <a:ext cx="1321" cy="1325"/>
            </a:xfrm>
            <a:prstGeom prst="rect">
              <a:avLst/>
            </a:prstGeom>
            <a:noFill/>
            <a:ln w="9525">
              <a:noFill/>
              <a:miter lim="800000"/>
              <a:headEnd/>
              <a:tailEnd/>
            </a:ln>
          </p:spPr>
        </p:pic>
        <p:pic>
          <p:nvPicPr>
            <p:cNvPr id="45073" name="Picture 9"/>
            <p:cNvPicPr>
              <a:picLocks noChangeAspect="1" noChangeArrowheads="1"/>
            </p:cNvPicPr>
            <p:nvPr/>
          </p:nvPicPr>
          <p:blipFill>
            <a:blip r:embed="rId3"/>
            <a:srcRect l="59715" t="49875"/>
            <a:stretch>
              <a:fillRect/>
            </a:stretch>
          </p:blipFill>
          <p:spPr bwMode="auto">
            <a:xfrm>
              <a:off x="3423" y="2986"/>
              <a:ext cx="1337" cy="1334"/>
            </a:xfrm>
            <a:prstGeom prst="rect">
              <a:avLst/>
            </a:prstGeom>
            <a:noFill/>
            <a:ln w="9525">
              <a:noFill/>
              <a:miter lim="800000"/>
              <a:headEnd/>
              <a:tailEnd/>
            </a:ln>
          </p:spPr>
        </p:pic>
        <p:sp>
          <p:nvSpPr>
            <p:cNvPr id="45074" name="AutoShape 10"/>
            <p:cNvSpPr>
              <a:spLocks noChangeArrowheads="1"/>
            </p:cNvSpPr>
            <p:nvPr/>
          </p:nvSpPr>
          <p:spPr bwMode="auto">
            <a:xfrm>
              <a:off x="3053" y="3542"/>
              <a:ext cx="343" cy="222"/>
            </a:xfrm>
            <a:prstGeom prst="rightArrow">
              <a:avLst>
                <a:gd name="adj1" fmla="val 50000"/>
                <a:gd name="adj2" fmla="val 38626"/>
              </a:avLst>
            </a:prstGeom>
            <a:solidFill>
              <a:schemeClr val="accent2"/>
            </a:solidFill>
            <a:ln w="12700">
              <a:solidFill>
                <a:schemeClr val="tx1"/>
              </a:solidFill>
              <a:miter lim="800000"/>
              <a:headEnd/>
              <a:tailEnd/>
            </a:ln>
          </p:spPr>
          <p:txBody>
            <a:bodyPr wrap="none" anchor="ctr"/>
            <a:lstStyle/>
            <a:p>
              <a:endParaRPr lang="en-GB"/>
            </a:p>
          </p:txBody>
        </p:sp>
      </p:grpSp>
      <p:grpSp>
        <p:nvGrpSpPr>
          <p:cNvPr id="45061" name="Group 13"/>
          <p:cNvGrpSpPr>
            <a:grpSpLocks/>
          </p:cNvGrpSpPr>
          <p:nvPr/>
        </p:nvGrpSpPr>
        <p:grpSpPr bwMode="auto">
          <a:xfrm>
            <a:off x="3732213" y="2825750"/>
            <a:ext cx="4497387" cy="1873250"/>
            <a:chOff x="1805" y="1810"/>
            <a:chExt cx="2833" cy="1180"/>
          </a:xfrm>
        </p:grpSpPr>
        <p:pic>
          <p:nvPicPr>
            <p:cNvPr id="45069" name="Picture 5"/>
            <p:cNvPicPr>
              <a:picLocks noChangeAspect="1" noChangeArrowheads="1"/>
            </p:cNvPicPr>
            <p:nvPr/>
          </p:nvPicPr>
          <p:blipFill>
            <a:blip r:embed="rId4"/>
            <a:srcRect r="66150" b="29172"/>
            <a:stretch>
              <a:fillRect/>
            </a:stretch>
          </p:blipFill>
          <p:spPr bwMode="auto">
            <a:xfrm>
              <a:off x="1805" y="1810"/>
              <a:ext cx="1231" cy="1180"/>
            </a:xfrm>
            <a:prstGeom prst="rect">
              <a:avLst/>
            </a:prstGeom>
            <a:noFill/>
            <a:ln w="9525">
              <a:noFill/>
              <a:miter lim="800000"/>
              <a:headEnd/>
              <a:tailEnd/>
            </a:ln>
          </p:spPr>
        </p:pic>
        <p:pic>
          <p:nvPicPr>
            <p:cNvPr id="45070" name="Picture 8"/>
            <p:cNvPicPr>
              <a:picLocks noChangeAspect="1" noChangeArrowheads="1"/>
            </p:cNvPicPr>
            <p:nvPr/>
          </p:nvPicPr>
          <p:blipFill>
            <a:blip r:embed="rId4"/>
            <a:srcRect l="66376" r="224" b="29172"/>
            <a:stretch>
              <a:fillRect/>
            </a:stretch>
          </p:blipFill>
          <p:spPr bwMode="auto">
            <a:xfrm>
              <a:off x="3423" y="1810"/>
              <a:ext cx="1215" cy="1180"/>
            </a:xfrm>
            <a:prstGeom prst="rect">
              <a:avLst/>
            </a:prstGeom>
            <a:noFill/>
            <a:ln w="9525">
              <a:noFill/>
              <a:miter lim="800000"/>
              <a:headEnd/>
              <a:tailEnd/>
            </a:ln>
          </p:spPr>
        </p:pic>
        <p:sp>
          <p:nvSpPr>
            <p:cNvPr id="45071" name="AutoShape 11"/>
            <p:cNvSpPr>
              <a:spLocks noChangeArrowheads="1"/>
            </p:cNvSpPr>
            <p:nvPr/>
          </p:nvSpPr>
          <p:spPr bwMode="auto">
            <a:xfrm>
              <a:off x="3054" y="2289"/>
              <a:ext cx="343" cy="222"/>
            </a:xfrm>
            <a:prstGeom prst="rightArrow">
              <a:avLst>
                <a:gd name="adj1" fmla="val 50000"/>
                <a:gd name="adj2" fmla="val 38626"/>
              </a:avLst>
            </a:prstGeom>
            <a:solidFill>
              <a:schemeClr val="accent2"/>
            </a:solidFill>
            <a:ln w="12700">
              <a:solidFill>
                <a:schemeClr val="tx1"/>
              </a:solidFill>
              <a:miter lim="800000"/>
              <a:headEnd/>
              <a:tailEnd/>
            </a:ln>
          </p:spPr>
          <p:txBody>
            <a:bodyPr wrap="none" anchor="ctr"/>
            <a:lstStyle/>
            <a:p>
              <a:endParaRPr lang="en-GB"/>
            </a:p>
          </p:txBody>
        </p:sp>
      </p:grpSp>
      <p:grpSp>
        <p:nvGrpSpPr>
          <p:cNvPr id="45062" name="Group 16"/>
          <p:cNvGrpSpPr>
            <a:grpSpLocks/>
          </p:cNvGrpSpPr>
          <p:nvPr/>
        </p:nvGrpSpPr>
        <p:grpSpPr bwMode="auto">
          <a:xfrm>
            <a:off x="849313" y="2878138"/>
            <a:ext cx="2555875" cy="3946525"/>
            <a:chOff x="535" y="1813"/>
            <a:chExt cx="1610" cy="2486"/>
          </a:xfrm>
        </p:grpSpPr>
        <p:pic>
          <p:nvPicPr>
            <p:cNvPr id="45066" name="Picture 6"/>
            <p:cNvPicPr>
              <a:picLocks noChangeAspect="1" noChangeArrowheads="1"/>
            </p:cNvPicPr>
            <p:nvPr/>
          </p:nvPicPr>
          <p:blipFill>
            <a:blip r:embed="rId5"/>
            <a:srcRect r="60216" b="51291"/>
            <a:stretch>
              <a:fillRect/>
            </a:stretch>
          </p:blipFill>
          <p:spPr bwMode="auto">
            <a:xfrm>
              <a:off x="545" y="1813"/>
              <a:ext cx="1589" cy="1094"/>
            </a:xfrm>
            <a:prstGeom prst="rect">
              <a:avLst/>
            </a:prstGeom>
            <a:noFill/>
            <a:ln w="9525">
              <a:noFill/>
              <a:miter lim="800000"/>
              <a:headEnd/>
              <a:tailEnd/>
            </a:ln>
          </p:spPr>
        </p:pic>
        <p:pic>
          <p:nvPicPr>
            <p:cNvPr id="45067" name="Picture 7"/>
            <p:cNvPicPr>
              <a:picLocks noChangeAspect="1" noChangeArrowheads="1"/>
            </p:cNvPicPr>
            <p:nvPr/>
          </p:nvPicPr>
          <p:blipFill>
            <a:blip r:embed="rId5"/>
            <a:srcRect l="39458" t="48575" r="20232" b="2271"/>
            <a:stretch>
              <a:fillRect/>
            </a:stretch>
          </p:blipFill>
          <p:spPr bwMode="auto">
            <a:xfrm>
              <a:off x="535" y="3195"/>
              <a:ext cx="1610" cy="1104"/>
            </a:xfrm>
            <a:prstGeom prst="rect">
              <a:avLst/>
            </a:prstGeom>
            <a:noFill/>
            <a:ln w="9525">
              <a:noFill/>
              <a:miter lim="800000"/>
              <a:headEnd/>
              <a:tailEnd/>
            </a:ln>
          </p:spPr>
        </p:pic>
        <p:sp>
          <p:nvSpPr>
            <p:cNvPr id="45068" name="AutoShape 15"/>
            <p:cNvSpPr>
              <a:spLocks noChangeArrowheads="1"/>
            </p:cNvSpPr>
            <p:nvPr/>
          </p:nvSpPr>
          <p:spPr bwMode="auto">
            <a:xfrm>
              <a:off x="1198" y="2941"/>
              <a:ext cx="283" cy="252"/>
            </a:xfrm>
            <a:prstGeom prst="downArrow">
              <a:avLst>
                <a:gd name="adj1" fmla="val 50000"/>
                <a:gd name="adj2" fmla="val 25000"/>
              </a:avLst>
            </a:prstGeom>
            <a:solidFill>
              <a:schemeClr val="accent2">
                <a:alpha val="89803"/>
              </a:schemeClr>
            </a:solidFill>
            <a:ln w="12700">
              <a:solidFill>
                <a:schemeClr val="tx1"/>
              </a:solidFill>
              <a:miter lim="800000"/>
              <a:headEnd/>
              <a:tailEnd/>
            </a:ln>
          </p:spPr>
          <p:txBody>
            <a:bodyPr vert="eaVert" wrap="none" anchor="ctr"/>
            <a:lstStyle/>
            <a:p>
              <a:endParaRPr lang="en-GB"/>
            </a:p>
          </p:txBody>
        </p:sp>
      </p:grpSp>
      <p:grpSp>
        <p:nvGrpSpPr>
          <p:cNvPr id="45063" name="Group 17"/>
          <p:cNvGrpSpPr>
            <a:grpSpLocks/>
          </p:cNvGrpSpPr>
          <p:nvPr/>
        </p:nvGrpSpPr>
        <p:grpSpPr bwMode="auto">
          <a:xfrm>
            <a:off x="-3175" y="1631950"/>
            <a:ext cx="260350" cy="5229225"/>
            <a:chOff x="-2" y="1034"/>
            <a:chExt cx="164" cy="3294"/>
          </a:xfrm>
        </p:grpSpPr>
        <p:pic>
          <p:nvPicPr>
            <p:cNvPr id="45064" name="Picture 18" descr="book"/>
            <p:cNvPicPr>
              <a:picLocks noChangeAspect="1" noChangeArrowheads="1"/>
            </p:cNvPicPr>
            <p:nvPr/>
          </p:nvPicPr>
          <p:blipFill>
            <a:blip r:embed="rId6"/>
            <a:srcRect/>
            <a:stretch>
              <a:fillRect/>
            </a:stretch>
          </p:blipFill>
          <p:spPr bwMode="auto">
            <a:xfrm rot="-5400000">
              <a:off x="17" y="4184"/>
              <a:ext cx="125" cy="164"/>
            </a:xfrm>
            <a:prstGeom prst="rect">
              <a:avLst/>
            </a:prstGeom>
            <a:noFill/>
            <a:ln w="9525">
              <a:noFill/>
              <a:miter lim="800000"/>
              <a:headEnd/>
              <a:tailEnd/>
            </a:ln>
          </p:spPr>
        </p:pic>
        <p:sp>
          <p:nvSpPr>
            <p:cNvPr id="45065" name="Rectangle 19"/>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IE"/>
              <a:t>Examples: The Hubble Telescope</a:t>
            </a:r>
            <a:endParaRPr lang="en-US"/>
          </a:p>
        </p:txBody>
      </p:sp>
      <p:sp>
        <p:nvSpPr>
          <p:cNvPr id="47107" name="Rectangle 3"/>
          <p:cNvSpPr>
            <a:spLocks noGrp="1" noChangeArrowheads="1"/>
          </p:cNvSpPr>
          <p:nvPr>
            <p:ph sz="quarter" idx="1"/>
          </p:nvPr>
        </p:nvSpPr>
        <p:spPr/>
        <p:txBody>
          <a:bodyPr/>
          <a:lstStyle/>
          <a:p>
            <a:pPr marL="0" indent="0" eaLnBrk="1" hangingPunct="1"/>
            <a:r>
              <a:rPr lang="en-IE"/>
              <a:t>Launched in 1990 the Hubble </a:t>
            </a:r>
            <a:br>
              <a:rPr lang="en-IE"/>
            </a:br>
            <a:r>
              <a:rPr lang="en-IE"/>
              <a:t>telescope can take images of </a:t>
            </a:r>
            <a:br>
              <a:rPr lang="en-IE"/>
            </a:br>
            <a:r>
              <a:rPr lang="en-IE"/>
              <a:t>very distant objects</a:t>
            </a:r>
          </a:p>
          <a:p>
            <a:pPr marL="0" indent="0" eaLnBrk="1" hangingPunct="1"/>
            <a:r>
              <a:rPr lang="en-IE"/>
              <a:t>However, an incorrect mirror </a:t>
            </a:r>
            <a:br>
              <a:rPr lang="en-IE"/>
            </a:br>
            <a:r>
              <a:rPr lang="en-IE"/>
              <a:t>made many of Hubble’s </a:t>
            </a:r>
            <a:br>
              <a:rPr lang="en-IE"/>
            </a:br>
            <a:r>
              <a:rPr lang="en-IE"/>
              <a:t>images useless</a:t>
            </a:r>
          </a:p>
          <a:p>
            <a:pPr marL="0" indent="0" eaLnBrk="1" hangingPunct="1"/>
            <a:r>
              <a:rPr lang="en-IE"/>
              <a:t>Image processing </a:t>
            </a:r>
            <a:br>
              <a:rPr lang="en-IE"/>
            </a:br>
            <a:r>
              <a:rPr lang="en-IE"/>
              <a:t>techniques were </a:t>
            </a:r>
            <a:br>
              <a:rPr lang="en-IE"/>
            </a:br>
            <a:r>
              <a:rPr lang="en-IE"/>
              <a:t>used to fix this</a:t>
            </a:r>
            <a:endParaRPr lang="en-US"/>
          </a:p>
        </p:txBody>
      </p:sp>
      <p:pic>
        <p:nvPicPr>
          <p:cNvPr id="47108" name="Picture 5" descr="The Hubble Space Telescope">
            <a:hlinkClick r:id="rId3" tooltip="The Hubble Space Telescope"/>
          </p:cNvPr>
          <p:cNvPicPr>
            <a:picLocks noChangeAspect="1" noChangeArrowheads="1"/>
          </p:cNvPicPr>
          <p:nvPr/>
        </p:nvPicPr>
        <p:blipFill>
          <a:blip r:embed="rId4"/>
          <a:srcRect/>
          <a:stretch>
            <a:fillRect/>
          </a:stretch>
        </p:blipFill>
        <p:spPr bwMode="auto">
          <a:xfrm>
            <a:off x="6007100" y="1443038"/>
            <a:ext cx="2909888" cy="2357437"/>
          </a:xfrm>
          <a:prstGeom prst="rect">
            <a:avLst/>
          </a:prstGeom>
          <a:noFill/>
          <a:ln w="9525">
            <a:noFill/>
            <a:miter lim="800000"/>
            <a:headEnd/>
            <a:tailEnd/>
          </a:ln>
        </p:spPr>
      </p:pic>
      <p:pic>
        <p:nvPicPr>
          <p:cNvPr id="47109" name="Picture 7" descr="GPN-2002-000064"/>
          <p:cNvPicPr>
            <a:picLocks noChangeAspect="1" noChangeArrowheads="1"/>
          </p:cNvPicPr>
          <p:nvPr/>
        </p:nvPicPr>
        <p:blipFill>
          <a:blip r:embed="rId5"/>
          <a:srcRect/>
          <a:stretch>
            <a:fillRect/>
          </a:stretch>
        </p:blipFill>
        <p:spPr bwMode="auto">
          <a:xfrm>
            <a:off x="3884613" y="3871913"/>
            <a:ext cx="5081587" cy="2722562"/>
          </a:xfrm>
          <a:prstGeom prst="rect">
            <a:avLst/>
          </a:prstGeom>
          <a:noFill/>
          <a:ln w="9525">
            <a:noFill/>
            <a:miter lim="800000"/>
            <a:headEnd/>
            <a:tailEnd/>
          </a:ln>
        </p:spPr>
      </p:pic>
      <p:sp>
        <p:nvSpPr>
          <p:cNvPr id="47110" name="AutoShape 8"/>
          <p:cNvSpPr>
            <a:spLocks noChangeArrowheads="1"/>
          </p:cNvSpPr>
          <p:nvPr/>
        </p:nvSpPr>
        <p:spPr bwMode="auto">
          <a:xfrm>
            <a:off x="6111875" y="5149850"/>
            <a:ext cx="625475" cy="417513"/>
          </a:xfrm>
          <a:prstGeom prst="rightArrow">
            <a:avLst>
              <a:gd name="adj1" fmla="val 50000"/>
              <a:gd name="adj2" fmla="val 37452"/>
            </a:avLst>
          </a:prstGeom>
          <a:solidFill>
            <a:srgbClr val="00CCFF"/>
          </a:solidFill>
          <a:ln w="12700">
            <a:solidFill>
              <a:schemeClr val="accent2"/>
            </a:solidFill>
            <a:miter lim="800000"/>
            <a:headEnd/>
            <a:tailEnd/>
          </a:ln>
        </p:spPr>
        <p:txBody>
          <a:bodyPr wrap="none" anchor="ctr"/>
          <a:lstStyle/>
          <a:p>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IE"/>
              <a:t>Examples: Artistic Effects</a:t>
            </a:r>
            <a:endParaRPr lang="en-US"/>
          </a:p>
        </p:txBody>
      </p:sp>
      <p:sp>
        <p:nvSpPr>
          <p:cNvPr id="49155" name="Rectangle 3"/>
          <p:cNvSpPr>
            <a:spLocks noGrp="1" noChangeArrowheads="1"/>
          </p:cNvSpPr>
          <p:nvPr>
            <p:ph sz="quarter" idx="1"/>
          </p:nvPr>
        </p:nvSpPr>
        <p:spPr>
          <a:xfrm>
            <a:off x="457200" y="1333500"/>
            <a:ext cx="3786188" cy="5524500"/>
          </a:xfrm>
        </p:spPr>
        <p:txBody>
          <a:bodyPr/>
          <a:lstStyle/>
          <a:p>
            <a:pPr marL="0" indent="0" eaLnBrk="1" hangingPunct="1"/>
            <a:r>
              <a:rPr lang="en-IE"/>
              <a:t>Artistic effects are used to make images more visually appealing, to add special effects and to make composite images</a:t>
            </a:r>
            <a:endParaRPr lang="en-US"/>
          </a:p>
        </p:txBody>
      </p:sp>
      <p:pic>
        <p:nvPicPr>
          <p:cNvPr id="49156" name="Picture 9" descr="gump_nixon_med"/>
          <p:cNvPicPr>
            <a:picLocks noChangeAspect="1" noChangeArrowheads="1"/>
          </p:cNvPicPr>
          <p:nvPr/>
        </p:nvPicPr>
        <p:blipFill>
          <a:blip r:embed="rId3"/>
          <a:srcRect/>
          <a:stretch>
            <a:fillRect/>
          </a:stretch>
        </p:blipFill>
        <p:spPr bwMode="auto">
          <a:xfrm>
            <a:off x="6027738" y="4962525"/>
            <a:ext cx="2973387" cy="1751013"/>
          </a:xfrm>
          <a:prstGeom prst="rect">
            <a:avLst/>
          </a:prstGeom>
          <a:noFill/>
          <a:ln w="9525">
            <a:solidFill>
              <a:schemeClr val="tx1"/>
            </a:solidFill>
            <a:miter lim="800000"/>
            <a:headEnd/>
            <a:tailEnd/>
          </a:ln>
        </p:spPr>
      </p:pic>
      <p:pic>
        <p:nvPicPr>
          <p:cNvPr id="49157" name="Picture 11"/>
          <p:cNvPicPr>
            <a:picLocks noChangeAspect="1" noChangeArrowheads="1"/>
          </p:cNvPicPr>
          <p:nvPr/>
        </p:nvPicPr>
        <p:blipFill>
          <a:blip r:embed="rId4"/>
          <a:srcRect/>
          <a:stretch>
            <a:fillRect/>
          </a:stretch>
        </p:blipFill>
        <p:spPr bwMode="auto">
          <a:xfrm>
            <a:off x="4314825" y="1511300"/>
            <a:ext cx="4686300" cy="3351213"/>
          </a:xfrm>
          <a:prstGeom prst="rect">
            <a:avLst/>
          </a:prstGeom>
          <a:noFill/>
          <a:ln w="12700">
            <a:solidFill>
              <a:schemeClr val="tx1"/>
            </a:solidFill>
            <a:miter lim="800000"/>
            <a:headEnd/>
            <a:tailEnd/>
          </a:ln>
        </p:spPr>
      </p:pic>
      <p:pic>
        <p:nvPicPr>
          <p:cNvPr id="49158" name="Picture 14"/>
          <p:cNvPicPr>
            <a:picLocks noChangeAspect="1" noChangeArrowheads="1"/>
          </p:cNvPicPr>
          <p:nvPr/>
        </p:nvPicPr>
        <p:blipFill>
          <a:blip r:embed="rId5"/>
          <a:srcRect/>
          <a:stretch>
            <a:fillRect/>
          </a:stretch>
        </p:blipFill>
        <p:spPr bwMode="auto">
          <a:xfrm>
            <a:off x="3362325" y="4962525"/>
            <a:ext cx="2530475" cy="1754188"/>
          </a:xfrm>
          <a:prstGeom prst="rect">
            <a:avLst/>
          </a:prstGeom>
          <a:noFill/>
          <a:ln w="12700">
            <a:solidFill>
              <a:schemeClr val="tx1"/>
            </a:solidFill>
            <a:miter lim="800000"/>
            <a:headEnd/>
            <a:tailEnd/>
          </a:ln>
        </p:spPr>
      </p:pic>
      <p:pic>
        <p:nvPicPr>
          <p:cNvPr id="49159" name="Picture 15"/>
          <p:cNvPicPr>
            <a:picLocks noChangeAspect="1" noChangeArrowheads="1"/>
          </p:cNvPicPr>
          <p:nvPr/>
        </p:nvPicPr>
        <p:blipFill>
          <a:blip r:embed="rId6"/>
          <a:srcRect/>
          <a:stretch>
            <a:fillRect/>
          </a:stretch>
        </p:blipFill>
        <p:spPr bwMode="auto">
          <a:xfrm>
            <a:off x="111125" y="4962525"/>
            <a:ext cx="3116263" cy="1752600"/>
          </a:xfrm>
          <a:prstGeom prst="rect">
            <a:avLst/>
          </a:prstGeom>
          <a:noFill/>
          <a:ln w="12700">
            <a:solidFill>
              <a:schemeClr val="tx1"/>
            </a:solid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IE"/>
              <a:t>Examples: Medicine</a:t>
            </a:r>
            <a:endParaRPr lang="en-US"/>
          </a:p>
        </p:txBody>
      </p:sp>
      <p:sp>
        <p:nvSpPr>
          <p:cNvPr id="51203" name="Rectangle 3"/>
          <p:cNvSpPr>
            <a:spLocks noGrp="1" noChangeArrowheads="1"/>
          </p:cNvSpPr>
          <p:nvPr>
            <p:ph sz="quarter" idx="1"/>
          </p:nvPr>
        </p:nvSpPr>
        <p:spPr/>
        <p:txBody>
          <a:bodyPr/>
          <a:lstStyle/>
          <a:p>
            <a:pPr marL="0" indent="0" eaLnBrk="1" hangingPunct="1"/>
            <a:r>
              <a:rPr lang="en-US"/>
              <a:t>Take slice from MRI scan of canine heart, and find boundaries between types of tissue</a:t>
            </a:r>
          </a:p>
          <a:p>
            <a:pPr lvl="1" eaLnBrk="1" hangingPunct="1"/>
            <a:r>
              <a:rPr lang="en-US">
                <a:ea typeface="ＭＳ Ｐゴシック" pitchFamily="-110" charset="-128"/>
              </a:rPr>
              <a:t>Image with gray levels representing tissue density</a:t>
            </a:r>
          </a:p>
          <a:p>
            <a:pPr lvl="1" eaLnBrk="1" hangingPunct="1"/>
            <a:r>
              <a:rPr lang="en-US">
                <a:ea typeface="ＭＳ Ｐゴシック" pitchFamily="-110" charset="-128"/>
              </a:rPr>
              <a:t>Use a suitable filter to highlight edges</a:t>
            </a:r>
          </a:p>
        </p:txBody>
      </p:sp>
      <p:pic>
        <p:nvPicPr>
          <p:cNvPr id="51204" name="Picture 4" descr="006"/>
          <p:cNvPicPr>
            <a:picLocks noChangeAspect="1" noChangeArrowheads="1"/>
          </p:cNvPicPr>
          <p:nvPr/>
        </p:nvPicPr>
        <p:blipFill>
          <a:blip r:embed="rId3"/>
          <a:srcRect t="53270" b="7060"/>
          <a:stretch>
            <a:fillRect/>
          </a:stretch>
        </p:blipFill>
        <p:spPr bwMode="auto">
          <a:xfrm>
            <a:off x="4921250" y="3989388"/>
            <a:ext cx="3281363" cy="2500312"/>
          </a:xfrm>
          <a:prstGeom prst="rect">
            <a:avLst/>
          </a:prstGeom>
          <a:noFill/>
          <a:ln w="9525">
            <a:noFill/>
            <a:miter lim="800000"/>
            <a:headEnd/>
            <a:tailEnd/>
          </a:ln>
        </p:spPr>
      </p:pic>
      <p:pic>
        <p:nvPicPr>
          <p:cNvPr id="51205" name="Picture 5" descr="006"/>
          <p:cNvPicPr>
            <a:picLocks noChangeAspect="1" noChangeArrowheads="1"/>
          </p:cNvPicPr>
          <p:nvPr/>
        </p:nvPicPr>
        <p:blipFill>
          <a:blip r:embed="rId3"/>
          <a:srcRect b="60330"/>
          <a:stretch>
            <a:fillRect/>
          </a:stretch>
        </p:blipFill>
        <p:spPr bwMode="auto">
          <a:xfrm>
            <a:off x="1020763" y="3989388"/>
            <a:ext cx="3281362" cy="2500312"/>
          </a:xfrm>
          <a:prstGeom prst="rect">
            <a:avLst/>
          </a:prstGeom>
          <a:noFill/>
          <a:ln w="9525">
            <a:noFill/>
            <a:miter lim="800000"/>
            <a:headEnd/>
            <a:tailEnd/>
          </a:ln>
        </p:spPr>
      </p:pic>
      <p:sp>
        <p:nvSpPr>
          <p:cNvPr id="51206" name="Text Box 6"/>
          <p:cNvSpPr txBox="1">
            <a:spLocks noChangeArrowheads="1"/>
          </p:cNvSpPr>
          <p:nvPr/>
        </p:nvSpPr>
        <p:spPr bwMode="auto">
          <a:xfrm>
            <a:off x="935038" y="6356350"/>
            <a:ext cx="3454400" cy="336550"/>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10" charset="0"/>
              </a:rPr>
              <a:t>Original MRI Image of a Dog Heart</a:t>
            </a:r>
          </a:p>
        </p:txBody>
      </p:sp>
      <p:sp>
        <p:nvSpPr>
          <p:cNvPr id="51207" name="Text Box 7"/>
          <p:cNvSpPr txBox="1">
            <a:spLocks noChangeArrowheads="1"/>
          </p:cNvSpPr>
          <p:nvPr/>
        </p:nvSpPr>
        <p:spPr bwMode="auto">
          <a:xfrm>
            <a:off x="4835525" y="6413500"/>
            <a:ext cx="3454400" cy="336550"/>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10" charset="0"/>
              </a:rPr>
              <a:t>Edge Detection Image</a:t>
            </a:r>
          </a:p>
        </p:txBody>
      </p:sp>
      <p:cxnSp>
        <p:nvCxnSpPr>
          <p:cNvPr id="51208" name="AutoShape 8"/>
          <p:cNvCxnSpPr>
            <a:cxnSpLocks noChangeShapeType="1"/>
          </p:cNvCxnSpPr>
          <p:nvPr/>
        </p:nvCxnSpPr>
        <p:spPr bwMode="auto">
          <a:xfrm>
            <a:off x="4302125" y="5240338"/>
            <a:ext cx="619125" cy="0"/>
          </a:xfrm>
          <a:prstGeom prst="straightConnector1">
            <a:avLst/>
          </a:prstGeom>
          <a:noFill/>
          <a:ln w="63500">
            <a:solidFill>
              <a:schemeClr val="tx1"/>
            </a:solidFill>
            <a:round/>
            <a:headEnd/>
            <a:tailEnd type="triangle" w="med" len="lg"/>
          </a:ln>
        </p:spPr>
      </p:cxnSp>
      <p:grpSp>
        <p:nvGrpSpPr>
          <p:cNvPr id="51209" name="Group 9"/>
          <p:cNvGrpSpPr>
            <a:grpSpLocks/>
          </p:cNvGrpSpPr>
          <p:nvPr/>
        </p:nvGrpSpPr>
        <p:grpSpPr bwMode="auto">
          <a:xfrm>
            <a:off x="-3175" y="1631950"/>
            <a:ext cx="260350" cy="5229225"/>
            <a:chOff x="-2" y="1034"/>
            <a:chExt cx="164" cy="3294"/>
          </a:xfrm>
        </p:grpSpPr>
        <p:pic>
          <p:nvPicPr>
            <p:cNvPr id="51210" name="Picture 10"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51211" name="Rectangle 11"/>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IE"/>
              <a:t>Examples: GIS</a:t>
            </a:r>
            <a:endParaRPr lang="en-US"/>
          </a:p>
        </p:txBody>
      </p:sp>
      <p:sp>
        <p:nvSpPr>
          <p:cNvPr id="53251" name="Rectangle 3"/>
          <p:cNvSpPr>
            <a:spLocks noGrp="1" noChangeArrowheads="1"/>
          </p:cNvSpPr>
          <p:nvPr>
            <p:ph sz="quarter" idx="1"/>
          </p:nvPr>
        </p:nvSpPr>
        <p:spPr/>
        <p:txBody>
          <a:bodyPr/>
          <a:lstStyle/>
          <a:p>
            <a:pPr marL="0" indent="0" eaLnBrk="1" hangingPunct="1"/>
            <a:r>
              <a:rPr lang="en-IE"/>
              <a:t>Geographic Information Systems</a:t>
            </a:r>
          </a:p>
          <a:p>
            <a:pPr lvl="1" eaLnBrk="1" hangingPunct="1"/>
            <a:r>
              <a:rPr lang="en-IE">
                <a:ea typeface="ＭＳ Ｐゴシック" pitchFamily="-110" charset="-128"/>
              </a:rPr>
              <a:t>Digital image processing techniques are used extensively to manipulate satellite imagery</a:t>
            </a:r>
          </a:p>
          <a:p>
            <a:pPr lvl="1" eaLnBrk="1" hangingPunct="1"/>
            <a:r>
              <a:rPr lang="en-IE">
                <a:ea typeface="ＭＳ Ｐゴシック" pitchFamily="-110" charset="-128"/>
              </a:rPr>
              <a:t>Terrain classification</a:t>
            </a:r>
          </a:p>
          <a:p>
            <a:pPr lvl="1" eaLnBrk="1" hangingPunct="1"/>
            <a:r>
              <a:rPr lang="en-IE">
                <a:ea typeface="ＭＳ Ｐゴシック" pitchFamily="-110" charset="-128"/>
              </a:rPr>
              <a:t>Meteorology</a:t>
            </a:r>
            <a:endParaRPr lang="en-US">
              <a:ea typeface="ＭＳ Ｐゴシック" pitchFamily="-110" charset="-128"/>
            </a:endParaRPr>
          </a:p>
        </p:txBody>
      </p:sp>
      <p:pic>
        <p:nvPicPr>
          <p:cNvPr id="53252" name="Picture 4"/>
          <p:cNvPicPr>
            <a:picLocks noChangeAspect="1" noChangeArrowheads="1"/>
          </p:cNvPicPr>
          <p:nvPr/>
        </p:nvPicPr>
        <p:blipFill>
          <a:blip r:embed="rId3"/>
          <a:srcRect b="11295"/>
          <a:stretch>
            <a:fillRect/>
          </a:stretch>
        </p:blipFill>
        <p:spPr bwMode="auto">
          <a:xfrm>
            <a:off x="223838" y="4024313"/>
            <a:ext cx="5135562" cy="2643187"/>
          </a:xfrm>
          <a:prstGeom prst="rect">
            <a:avLst/>
          </a:prstGeom>
          <a:noFill/>
          <a:ln w="9525">
            <a:noFill/>
            <a:miter lim="800000"/>
            <a:headEnd/>
            <a:tailEnd/>
          </a:ln>
        </p:spPr>
      </p:pic>
      <p:pic>
        <p:nvPicPr>
          <p:cNvPr id="53253" name="Picture 5"/>
          <p:cNvPicPr>
            <a:picLocks noChangeAspect="1" noChangeArrowheads="1"/>
          </p:cNvPicPr>
          <p:nvPr/>
        </p:nvPicPr>
        <p:blipFill>
          <a:blip r:embed="rId4"/>
          <a:srcRect r="33504"/>
          <a:stretch>
            <a:fillRect/>
          </a:stretch>
        </p:blipFill>
        <p:spPr bwMode="auto">
          <a:xfrm>
            <a:off x="5797550" y="3902075"/>
            <a:ext cx="2898775" cy="2887663"/>
          </a:xfrm>
          <a:prstGeom prst="rect">
            <a:avLst/>
          </a:prstGeom>
          <a:noFill/>
          <a:ln w="9525">
            <a:noFill/>
            <a:miter lim="800000"/>
            <a:headEnd/>
            <a:tailEnd/>
          </a:ln>
        </p:spPr>
      </p:pic>
      <p:grpSp>
        <p:nvGrpSpPr>
          <p:cNvPr id="53254" name="Group 6"/>
          <p:cNvGrpSpPr>
            <a:grpSpLocks/>
          </p:cNvGrpSpPr>
          <p:nvPr/>
        </p:nvGrpSpPr>
        <p:grpSpPr bwMode="auto">
          <a:xfrm>
            <a:off x="-3175" y="1631950"/>
            <a:ext cx="260350" cy="5229225"/>
            <a:chOff x="-2" y="1034"/>
            <a:chExt cx="164" cy="3294"/>
          </a:xfrm>
        </p:grpSpPr>
        <p:pic>
          <p:nvPicPr>
            <p:cNvPr id="53255" name="Picture 7" descr="book"/>
            <p:cNvPicPr>
              <a:picLocks noChangeAspect="1" noChangeArrowheads="1"/>
            </p:cNvPicPr>
            <p:nvPr/>
          </p:nvPicPr>
          <p:blipFill>
            <a:blip r:embed="rId5"/>
            <a:srcRect/>
            <a:stretch>
              <a:fillRect/>
            </a:stretch>
          </p:blipFill>
          <p:spPr bwMode="auto">
            <a:xfrm rot="-5400000">
              <a:off x="17" y="4184"/>
              <a:ext cx="125" cy="164"/>
            </a:xfrm>
            <a:prstGeom prst="rect">
              <a:avLst/>
            </a:prstGeom>
            <a:noFill/>
            <a:ln w="9525">
              <a:noFill/>
              <a:miter lim="800000"/>
              <a:headEnd/>
              <a:tailEnd/>
            </a:ln>
          </p:spPr>
        </p:pic>
        <p:sp>
          <p:nvSpPr>
            <p:cNvPr id="53256" name="Rectangle 8"/>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IE"/>
              <a:t>Examples: GIS (cont…)</a:t>
            </a:r>
            <a:endParaRPr lang="en-US"/>
          </a:p>
        </p:txBody>
      </p:sp>
      <p:sp>
        <p:nvSpPr>
          <p:cNvPr id="55299" name="Rectangle 3"/>
          <p:cNvSpPr>
            <a:spLocks noGrp="1" noChangeArrowheads="1"/>
          </p:cNvSpPr>
          <p:nvPr>
            <p:ph sz="quarter" idx="1"/>
          </p:nvPr>
        </p:nvSpPr>
        <p:spPr>
          <a:xfrm>
            <a:off x="457200" y="1333500"/>
            <a:ext cx="4348163" cy="5524500"/>
          </a:xfrm>
        </p:spPr>
        <p:txBody>
          <a:bodyPr/>
          <a:lstStyle/>
          <a:p>
            <a:pPr marL="0" indent="0" eaLnBrk="1" hangingPunct="1"/>
            <a:r>
              <a:rPr lang="en-IE" i="1"/>
              <a:t>Night-Time Lights of the World</a:t>
            </a:r>
            <a:r>
              <a:rPr lang="en-IE"/>
              <a:t> data set</a:t>
            </a:r>
          </a:p>
          <a:p>
            <a:pPr lvl="1" eaLnBrk="1" hangingPunct="1"/>
            <a:r>
              <a:rPr lang="en-IE">
                <a:ea typeface="ＭＳ Ｐゴシック" pitchFamily="-110" charset="-128"/>
              </a:rPr>
              <a:t>Global inventory of human settlement</a:t>
            </a:r>
          </a:p>
          <a:p>
            <a:pPr lvl="1" eaLnBrk="1" hangingPunct="1"/>
            <a:r>
              <a:rPr lang="en-IE">
                <a:ea typeface="ＭＳ Ｐゴシック" pitchFamily="-110" charset="-128"/>
              </a:rPr>
              <a:t>Not hard to imagine the kind of analysis that might be done using this data</a:t>
            </a:r>
            <a:endParaRPr lang="en-US">
              <a:ea typeface="ＭＳ Ｐゴシック" pitchFamily="-110" charset="-128"/>
            </a:endParaRPr>
          </a:p>
        </p:txBody>
      </p:sp>
      <p:pic>
        <p:nvPicPr>
          <p:cNvPr id="55300" name="Picture 7"/>
          <p:cNvPicPr>
            <a:picLocks noChangeAspect="1" noChangeArrowheads="1"/>
          </p:cNvPicPr>
          <p:nvPr/>
        </p:nvPicPr>
        <p:blipFill>
          <a:blip r:embed="rId3"/>
          <a:srcRect l="18454"/>
          <a:stretch>
            <a:fillRect/>
          </a:stretch>
        </p:blipFill>
        <p:spPr bwMode="auto">
          <a:xfrm>
            <a:off x="4729163" y="1397000"/>
            <a:ext cx="3970337" cy="5334000"/>
          </a:xfrm>
          <a:prstGeom prst="rect">
            <a:avLst/>
          </a:prstGeom>
          <a:noFill/>
          <a:ln w="9525">
            <a:noFill/>
            <a:miter lim="800000"/>
            <a:headEnd/>
            <a:tailEnd/>
          </a:ln>
        </p:spPr>
      </p:pic>
      <p:grpSp>
        <p:nvGrpSpPr>
          <p:cNvPr id="55301" name="Group 8"/>
          <p:cNvGrpSpPr>
            <a:grpSpLocks/>
          </p:cNvGrpSpPr>
          <p:nvPr/>
        </p:nvGrpSpPr>
        <p:grpSpPr bwMode="auto">
          <a:xfrm>
            <a:off x="-3175" y="1631950"/>
            <a:ext cx="260350" cy="5229225"/>
            <a:chOff x="-2" y="1034"/>
            <a:chExt cx="164" cy="3294"/>
          </a:xfrm>
        </p:grpSpPr>
        <p:pic>
          <p:nvPicPr>
            <p:cNvPr id="55302" name="Picture 9"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55303" name="Rectangle 10"/>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IE"/>
              <a:t>Examples: Industrial Inspection</a:t>
            </a:r>
            <a:endParaRPr lang="en-US"/>
          </a:p>
        </p:txBody>
      </p:sp>
      <p:sp>
        <p:nvSpPr>
          <p:cNvPr id="57347" name="Rectangle 3"/>
          <p:cNvSpPr>
            <a:spLocks noGrp="1" noChangeArrowheads="1"/>
          </p:cNvSpPr>
          <p:nvPr>
            <p:ph sz="quarter" idx="1"/>
          </p:nvPr>
        </p:nvSpPr>
        <p:spPr>
          <a:xfrm>
            <a:off x="457200" y="1333500"/>
            <a:ext cx="4621213" cy="5524500"/>
          </a:xfrm>
        </p:spPr>
        <p:txBody>
          <a:bodyPr/>
          <a:lstStyle/>
          <a:p>
            <a:pPr marL="0" indent="0" eaLnBrk="1" hangingPunct="1"/>
            <a:r>
              <a:rPr lang="en-IE" dirty="0"/>
              <a:t>Human operators are expensive, slow and</a:t>
            </a:r>
            <a:br>
              <a:rPr lang="en-IE" dirty="0"/>
            </a:br>
            <a:r>
              <a:rPr lang="en-IE" dirty="0"/>
              <a:t>unreliable</a:t>
            </a:r>
          </a:p>
          <a:p>
            <a:pPr marL="0" indent="0" eaLnBrk="1" hangingPunct="1"/>
            <a:r>
              <a:rPr lang="en-IE" dirty="0"/>
              <a:t>Make machines do the</a:t>
            </a:r>
            <a:br>
              <a:rPr lang="en-IE" dirty="0"/>
            </a:br>
            <a:r>
              <a:rPr lang="en-IE" dirty="0"/>
              <a:t>job instead</a:t>
            </a:r>
          </a:p>
          <a:p>
            <a:pPr marL="0" indent="0" eaLnBrk="1" hangingPunct="1"/>
            <a:r>
              <a:rPr lang="en-IE" dirty="0"/>
              <a:t>Industrial vision systems </a:t>
            </a:r>
            <a:br>
              <a:rPr lang="en-IE" dirty="0"/>
            </a:br>
            <a:r>
              <a:rPr lang="en-IE" dirty="0"/>
              <a:t>are used in all kinds of industries</a:t>
            </a:r>
          </a:p>
        </p:txBody>
      </p:sp>
      <p:pic>
        <p:nvPicPr>
          <p:cNvPr id="57348" name="Picture 4"/>
          <p:cNvPicPr>
            <a:picLocks noChangeAspect="1" noChangeArrowheads="1"/>
          </p:cNvPicPr>
          <p:nvPr/>
        </p:nvPicPr>
        <p:blipFill>
          <a:blip r:embed="rId3"/>
          <a:srcRect l="19542"/>
          <a:stretch>
            <a:fillRect/>
          </a:stretch>
        </p:blipFill>
        <p:spPr bwMode="auto">
          <a:xfrm>
            <a:off x="5024438" y="1436688"/>
            <a:ext cx="3960812" cy="5211762"/>
          </a:xfrm>
          <a:prstGeom prst="rect">
            <a:avLst/>
          </a:prstGeom>
          <a:noFill/>
          <a:ln w="9525">
            <a:noFill/>
            <a:miter lim="800000"/>
            <a:headEnd/>
            <a:tailEnd/>
          </a:ln>
        </p:spPr>
      </p:pic>
      <p:grpSp>
        <p:nvGrpSpPr>
          <p:cNvPr id="57349" name="Group 5"/>
          <p:cNvGrpSpPr>
            <a:grpSpLocks/>
          </p:cNvGrpSpPr>
          <p:nvPr/>
        </p:nvGrpSpPr>
        <p:grpSpPr bwMode="auto">
          <a:xfrm>
            <a:off x="-3175" y="1631950"/>
            <a:ext cx="260350" cy="5229225"/>
            <a:chOff x="-2" y="1034"/>
            <a:chExt cx="164" cy="3294"/>
          </a:xfrm>
        </p:grpSpPr>
        <p:pic>
          <p:nvPicPr>
            <p:cNvPr id="57350" name="Picture 6"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57351"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IE"/>
              <a:t>References</a:t>
            </a:r>
            <a:endParaRPr lang="en-US"/>
          </a:p>
        </p:txBody>
      </p:sp>
      <p:sp>
        <p:nvSpPr>
          <p:cNvPr id="20483" name="Rectangle 3"/>
          <p:cNvSpPr>
            <a:spLocks noGrp="1" noChangeArrowheads="1"/>
          </p:cNvSpPr>
          <p:nvPr>
            <p:ph sz="quarter" idx="1"/>
          </p:nvPr>
        </p:nvSpPr>
        <p:spPr>
          <a:xfrm>
            <a:off x="457200" y="1333500"/>
            <a:ext cx="8401050" cy="5524500"/>
          </a:xfrm>
        </p:spPr>
        <p:txBody>
          <a:bodyPr/>
          <a:lstStyle/>
          <a:p>
            <a:pPr marL="0" indent="0" eaLnBrk="1" hangingPunct="1">
              <a:buNone/>
              <a:tabLst>
                <a:tab pos="1171575" algn="l"/>
              </a:tabLst>
            </a:pPr>
            <a:r>
              <a:rPr lang="en-IE" dirty="0"/>
              <a:t>	</a:t>
            </a:r>
          </a:p>
          <a:p>
            <a:pPr marL="0" indent="0" eaLnBrk="1" hangingPunct="1">
              <a:tabLst>
                <a:tab pos="1171575" algn="l"/>
              </a:tabLst>
            </a:pPr>
            <a:endParaRPr lang="en-IE" dirty="0"/>
          </a:p>
          <a:p>
            <a:pPr marL="0" indent="0" eaLnBrk="1" hangingPunct="1">
              <a:tabLst>
                <a:tab pos="1171575" algn="l"/>
              </a:tabLst>
            </a:pPr>
            <a:endParaRPr lang="en-IE" dirty="0"/>
          </a:p>
          <a:p>
            <a:pPr marL="0" indent="0" eaLnBrk="1" hangingPunct="1">
              <a:tabLst>
                <a:tab pos="1171575" algn="l"/>
              </a:tabLst>
            </a:pPr>
            <a:endParaRPr lang="en-IE" dirty="0"/>
          </a:p>
          <a:p>
            <a:pPr marL="0" indent="0" eaLnBrk="1" hangingPunct="1">
              <a:buNone/>
              <a:tabLst>
                <a:tab pos="1171575" algn="l"/>
              </a:tabLst>
            </a:pPr>
            <a:endParaRPr lang="en-IE" dirty="0"/>
          </a:p>
          <a:p>
            <a:pPr marL="0" indent="0" eaLnBrk="1" hangingPunct="1">
              <a:buNone/>
              <a:tabLst>
                <a:tab pos="1171575" algn="l"/>
              </a:tabLst>
            </a:pPr>
            <a:r>
              <a:rPr lang="en-IE" dirty="0"/>
              <a:t>“Digital Image Processing”,</a:t>
            </a:r>
          </a:p>
          <a:p>
            <a:pPr marL="0" indent="0" eaLnBrk="1" hangingPunct="1">
              <a:buNone/>
              <a:tabLst>
                <a:tab pos="1171575" algn="l"/>
              </a:tabLst>
            </a:pPr>
            <a:r>
              <a:rPr lang="en-IE" dirty="0"/>
              <a:t> 		-Rafael C. Gonzalez &amp; Richard E. Woods, </a:t>
            </a:r>
            <a:br>
              <a:rPr lang="en-IE" dirty="0"/>
            </a:br>
            <a:r>
              <a:rPr lang="en-IE" dirty="0"/>
              <a:t>		Addison-Wesley, 2002</a:t>
            </a:r>
          </a:p>
        </p:txBody>
      </p:sp>
      <p:pic>
        <p:nvPicPr>
          <p:cNvPr id="20484" name="Picture 4" descr="book"/>
          <p:cNvPicPr>
            <a:picLocks noChangeAspect="1" noChangeArrowheads="1"/>
          </p:cNvPicPr>
          <p:nvPr/>
        </p:nvPicPr>
        <p:blipFill>
          <a:blip r:embed="rId3"/>
          <a:srcRect/>
          <a:stretch>
            <a:fillRect/>
          </a:stretch>
        </p:blipFill>
        <p:spPr bwMode="auto">
          <a:xfrm>
            <a:off x="4106863" y="1628775"/>
            <a:ext cx="1560512" cy="2047752"/>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IE"/>
              <a:t>Examples: PCB Inspection</a:t>
            </a:r>
            <a:endParaRPr lang="en-US"/>
          </a:p>
        </p:txBody>
      </p:sp>
      <p:sp>
        <p:nvSpPr>
          <p:cNvPr id="59395" name="Rectangle 3"/>
          <p:cNvSpPr>
            <a:spLocks noGrp="1" noChangeArrowheads="1"/>
          </p:cNvSpPr>
          <p:nvPr>
            <p:ph sz="quarter" idx="1"/>
          </p:nvPr>
        </p:nvSpPr>
        <p:spPr/>
        <p:txBody>
          <a:bodyPr/>
          <a:lstStyle/>
          <a:p>
            <a:pPr marL="0" indent="0" eaLnBrk="1" hangingPunct="1"/>
            <a:r>
              <a:rPr lang="en-IE"/>
              <a:t>Printed Circuit Board (PCB) inspection</a:t>
            </a:r>
          </a:p>
          <a:p>
            <a:pPr lvl="1" eaLnBrk="1" hangingPunct="1"/>
            <a:r>
              <a:rPr lang="en-IE">
                <a:ea typeface="ＭＳ Ｐゴシック" pitchFamily="-110" charset="-128"/>
              </a:rPr>
              <a:t>Machine inspection is used to determine that all components are present and that all solder joints are acceptable</a:t>
            </a:r>
          </a:p>
          <a:p>
            <a:pPr lvl="1" eaLnBrk="1" hangingPunct="1"/>
            <a:r>
              <a:rPr lang="en-IE">
                <a:ea typeface="ＭＳ Ｐゴシック" pitchFamily="-110" charset="-128"/>
              </a:rPr>
              <a:t>Both conventional imaging and x-ray imaging are used</a:t>
            </a:r>
            <a:endParaRPr lang="en-US">
              <a:ea typeface="ＭＳ Ｐゴシック" pitchFamily="-110" charset="-128"/>
            </a:endParaRPr>
          </a:p>
        </p:txBody>
      </p:sp>
      <p:pic>
        <p:nvPicPr>
          <p:cNvPr id="59396" name="Picture 4" descr="1"/>
          <p:cNvPicPr>
            <a:picLocks noChangeAspect="1" noChangeArrowheads="1"/>
          </p:cNvPicPr>
          <p:nvPr/>
        </p:nvPicPr>
        <p:blipFill>
          <a:blip r:embed="rId3"/>
          <a:srcRect/>
          <a:stretch>
            <a:fillRect/>
          </a:stretch>
        </p:blipFill>
        <p:spPr bwMode="auto">
          <a:xfrm>
            <a:off x="6577013" y="3871913"/>
            <a:ext cx="2057400" cy="2879725"/>
          </a:xfrm>
          <a:prstGeom prst="rect">
            <a:avLst/>
          </a:prstGeom>
          <a:noFill/>
          <a:ln w="9525">
            <a:noFill/>
            <a:miter lim="800000"/>
            <a:headEnd/>
            <a:tailEnd/>
          </a:ln>
        </p:spPr>
      </p:pic>
      <p:pic>
        <p:nvPicPr>
          <p:cNvPr id="59397" name="Picture 5" descr="Medalist5DXSeries5klg"/>
          <p:cNvPicPr>
            <a:picLocks noChangeAspect="1" noChangeArrowheads="1"/>
          </p:cNvPicPr>
          <p:nvPr/>
        </p:nvPicPr>
        <p:blipFill>
          <a:blip r:embed="rId4"/>
          <a:srcRect/>
          <a:stretch>
            <a:fillRect/>
          </a:stretch>
        </p:blipFill>
        <p:spPr bwMode="auto">
          <a:xfrm>
            <a:off x="504825" y="3870325"/>
            <a:ext cx="3022600" cy="2879725"/>
          </a:xfrm>
          <a:prstGeom prst="rect">
            <a:avLst/>
          </a:prstGeom>
          <a:noFill/>
          <a:ln w="9525">
            <a:solidFill>
              <a:schemeClr val="tx1"/>
            </a:solidFill>
            <a:miter lim="800000"/>
            <a:headEnd/>
            <a:tailEnd/>
          </a:ln>
        </p:spPr>
      </p:pic>
      <p:pic>
        <p:nvPicPr>
          <p:cNvPr id="59398" name="Picture 6" descr="PCB%20Board%203"/>
          <p:cNvPicPr>
            <a:picLocks noChangeAspect="1" noChangeArrowheads="1"/>
          </p:cNvPicPr>
          <p:nvPr/>
        </p:nvPicPr>
        <p:blipFill>
          <a:blip r:embed="rId5"/>
          <a:srcRect/>
          <a:stretch>
            <a:fillRect/>
          </a:stretch>
        </p:blipFill>
        <p:spPr bwMode="auto">
          <a:xfrm>
            <a:off x="3663950" y="4899025"/>
            <a:ext cx="2774950" cy="1863725"/>
          </a:xfrm>
          <a:prstGeom prst="rect">
            <a:avLst/>
          </a:prstGeom>
          <a:noFill/>
          <a:ln w="9525">
            <a:noFill/>
            <a:miter lim="800000"/>
            <a:headEnd/>
            <a:tailEnd/>
          </a:ln>
        </p:spPr>
      </p:pic>
      <p:pic>
        <p:nvPicPr>
          <p:cNvPr id="59399" name="Picture 7"/>
          <p:cNvPicPr>
            <a:picLocks noChangeAspect="1" noChangeArrowheads="1"/>
          </p:cNvPicPr>
          <p:nvPr/>
        </p:nvPicPr>
        <p:blipFill>
          <a:blip r:embed="rId6"/>
          <a:srcRect/>
          <a:stretch>
            <a:fillRect/>
          </a:stretch>
        </p:blipFill>
        <p:spPr bwMode="auto">
          <a:xfrm>
            <a:off x="3643313" y="3870325"/>
            <a:ext cx="1238250" cy="928688"/>
          </a:xfrm>
          <a:prstGeom prst="rect">
            <a:avLst/>
          </a:prstGeom>
          <a:noFill/>
          <a:ln w="12700">
            <a:noFill/>
            <a:miter lim="800000"/>
            <a:headEnd/>
            <a:tailEnd/>
          </a:ln>
        </p:spPr>
      </p:pic>
      <p:pic>
        <p:nvPicPr>
          <p:cNvPr id="59400" name="Picture 8"/>
          <p:cNvPicPr>
            <a:picLocks noChangeAspect="1" noChangeArrowheads="1"/>
          </p:cNvPicPr>
          <p:nvPr/>
        </p:nvPicPr>
        <p:blipFill>
          <a:blip r:embed="rId7"/>
          <a:srcRect/>
          <a:stretch>
            <a:fillRect/>
          </a:stretch>
        </p:blipFill>
        <p:spPr bwMode="auto">
          <a:xfrm>
            <a:off x="5195888" y="3870325"/>
            <a:ext cx="1235075" cy="927100"/>
          </a:xfrm>
          <a:prstGeom prst="rect">
            <a:avLst/>
          </a:prstGeom>
          <a:noFill/>
          <a:ln w="12700">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IE"/>
              <a:t>Examples: Law Enforcement</a:t>
            </a:r>
            <a:endParaRPr lang="en-US"/>
          </a:p>
        </p:txBody>
      </p:sp>
      <p:sp>
        <p:nvSpPr>
          <p:cNvPr id="61443" name="Rectangle 3"/>
          <p:cNvSpPr>
            <a:spLocks noGrp="1" noChangeArrowheads="1"/>
          </p:cNvSpPr>
          <p:nvPr>
            <p:ph sz="quarter" idx="1"/>
          </p:nvPr>
        </p:nvSpPr>
        <p:spPr>
          <a:xfrm>
            <a:off x="457200" y="1333500"/>
            <a:ext cx="4622800" cy="5524500"/>
          </a:xfrm>
        </p:spPr>
        <p:txBody>
          <a:bodyPr/>
          <a:lstStyle/>
          <a:p>
            <a:pPr marL="0" indent="0" eaLnBrk="1" hangingPunct="1"/>
            <a:r>
              <a:rPr lang="en-IE"/>
              <a:t>Image processing techniques are used extensively by law enforcers</a:t>
            </a:r>
          </a:p>
          <a:p>
            <a:pPr lvl="1" eaLnBrk="1" hangingPunct="1"/>
            <a:r>
              <a:rPr lang="en-IE">
                <a:ea typeface="ＭＳ Ｐゴシック" pitchFamily="-110" charset="-128"/>
              </a:rPr>
              <a:t>Number plate recognition for speed cameras/automated toll systems</a:t>
            </a:r>
          </a:p>
          <a:p>
            <a:pPr lvl="1" eaLnBrk="1" hangingPunct="1"/>
            <a:r>
              <a:rPr lang="en-IE">
                <a:ea typeface="ＭＳ Ｐゴシック" pitchFamily="-110" charset="-128"/>
              </a:rPr>
              <a:t>Fingerprint recognition</a:t>
            </a:r>
          </a:p>
          <a:p>
            <a:pPr lvl="1" eaLnBrk="1" hangingPunct="1"/>
            <a:r>
              <a:rPr lang="en-IE">
                <a:ea typeface="ＭＳ Ｐゴシック" pitchFamily="-110" charset="-128"/>
              </a:rPr>
              <a:t>Enhancement of CCTV images</a:t>
            </a:r>
            <a:endParaRPr lang="en-US">
              <a:ea typeface="ＭＳ Ｐゴシック" pitchFamily="-110" charset="-128"/>
            </a:endParaRPr>
          </a:p>
        </p:txBody>
      </p:sp>
      <p:pic>
        <p:nvPicPr>
          <p:cNvPr id="61444" name="Picture 4"/>
          <p:cNvPicPr>
            <a:picLocks noChangeAspect="1" noChangeArrowheads="1"/>
          </p:cNvPicPr>
          <p:nvPr/>
        </p:nvPicPr>
        <p:blipFill>
          <a:blip r:embed="rId3"/>
          <a:srcRect t="27013" r="19791"/>
          <a:stretch>
            <a:fillRect/>
          </a:stretch>
        </p:blipFill>
        <p:spPr bwMode="auto">
          <a:xfrm>
            <a:off x="5027613" y="1355725"/>
            <a:ext cx="3898900" cy="3036888"/>
          </a:xfrm>
          <a:prstGeom prst="rect">
            <a:avLst/>
          </a:prstGeom>
          <a:noFill/>
          <a:ln w="9525">
            <a:noFill/>
            <a:miter lim="800000"/>
            <a:headEnd/>
            <a:tailEnd/>
          </a:ln>
        </p:spPr>
      </p:pic>
      <p:pic>
        <p:nvPicPr>
          <p:cNvPr id="61445" name="Picture 5"/>
          <p:cNvPicPr>
            <a:picLocks noChangeAspect="1" noChangeArrowheads="1"/>
          </p:cNvPicPr>
          <p:nvPr/>
        </p:nvPicPr>
        <p:blipFill>
          <a:blip r:embed="rId4"/>
          <a:srcRect r="19370"/>
          <a:stretch>
            <a:fillRect/>
          </a:stretch>
        </p:blipFill>
        <p:spPr bwMode="auto">
          <a:xfrm>
            <a:off x="5672138" y="4440238"/>
            <a:ext cx="2609850" cy="2386012"/>
          </a:xfrm>
          <a:prstGeom prst="rect">
            <a:avLst/>
          </a:prstGeom>
          <a:noFill/>
          <a:ln w="9525">
            <a:noFill/>
            <a:miter lim="800000"/>
            <a:headEnd/>
            <a:tailEnd/>
          </a:ln>
        </p:spPr>
      </p:pic>
      <p:grpSp>
        <p:nvGrpSpPr>
          <p:cNvPr id="61446" name="Group 6"/>
          <p:cNvGrpSpPr>
            <a:grpSpLocks/>
          </p:cNvGrpSpPr>
          <p:nvPr/>
        </p:nvGrpSpPr>
        <p:grpSpPr bwMode="auto">
          <a:xfrm>
            <a:off x="-3175" y="1631950"/>
            <a:ext cx="260350" cy="5229225"/>
            <a:chOff x="-2" y="1034"/>
            <a:chExt cx="164" cy="3294"/>
          </a:xfrm>
        </p:grpSpPr>
        <p:pic>
          <p:nvPicPr>
            <p:cNvPr id="61447" name="Picture 7" descr="book"/>
            <p:cNvPicPr>
              <a:picLocks noChangeAspect="1" noChangeArrowheads="1"/>
            </p:cNvPicPr>
            <p:nvPr/>
          </p:nvPicPr>
          <p:blipFill>
            <a:blip r:embed="rId5"/>
            <a:srcRect/>
            <a:stretch>
              <a:fillRect/>
            </a:stretch>
          </p:blipFill>
          <p:spPr bwMode="auto">
            <a:xfrm rot="-5400000">
              <a:off x="17" y="4184"/>
              <a:ext cx="125" cy="164"/>
            </a:xfrm>
            <a:prstGeom prst="rect">
              <a:avLst/>
            </a:prstGeom>
            <a:noFill/>
            <a:ln w="9525">
              <a:noFill/>
              <a:miter lim="800000"/>
              <a:headEnd/>
              <a:tailEnd/>
            </a:ln>
          </p:spPr>
        </p:pic>
        <p:sp>
          <p:nvSpPr>
            <p:cNvPr id="61448" name="Rectangle 8"/>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IE"/>
              <a:t>Examples: HCI</a:t>
            </a:r>
            <a:endParaRPr lang="en-US"/>
          </a:p>
        </p:txBody>
      </p:sp>
      <p:sp>
        <p:nvSpPr>
          <p:cNvPr id="63491" name="Rectangle 3"/>
          <p:cNvSpPr>
            <a:spLocks noGrp="1" noChangeArrowheads="1"/>
          </p:cNvSpPr>
          <p:nvPr>
            <p:ph sz="quarter" idx="1"/>
          </p:nvPr>
        </p:nvSpPr>
        <p:spPr>
          <a:xfrm>
            <a:off x="296863" y="1333500"/>
            <a:ext cx="5486400" cy="5524500"/>
          </a:xfrm>
        </p:spPr>
        <p:txBody>
          <a:bodyPr/>
          <a:lstStyle/>
          <a:p>
            <a:pPr marL="0" indent="0" eaLnBrk="1" hangingPunct="1"/>
            <a:r>
              <a:rPr lang="en-IE"/>
              <a:t>Try to make human computer interfaces more natural</a:t>
            </a:r>
          </a:p>
          <a:p>
            <a:pPr lvl="1" eaLnBrk="1" hangingPunct="1"/>
            <a:r>
              <a:rPr lang="en-IE">
                <a:ea typeface="ＭＳ Ｐゴシック" pitchFamily="-110" charset="-128"/>
              </a:rPr>
              <a:t>Face recognition</a:t>
            </a:r>
          </a:p>
          <a:p>
            <a:pPr lvl="1" eaLnBrk="1" hangingPunct="1"/>
            <a:r>
              <a:rPr lang="en-IE">
                <a:ea typeface="ＭＳ Ｐゴシック" pitchFamily="-110" charset="-128"/>
              </a:rPr>
              <a:t>Gesture recognition</a:t>
            </a:r>
          </a:p>
          <a:p>
            <a:pPr marL="0" indent="0" eaLnBrk="1" hangingPunct="1"/>
            <a:r>
              <a:rPr lang="en-IE"/>
              <a:t>Does anyone remember the </a:t>
            </a:r>
            <a:br>
              <a:rPr lang="en-IE"/>
            </a:br>
            <a:r>
              <a:rPr lang="en-IE"/>
              <a:t>user interface from “Minority Report”?</a:t>
            </a:r>
          </a:p>
          <a:p>
            <a:pPr marL="0" indent="0" eaLnBrk="1" hangingPunct="1"/>
            <a:r>
              <a:rPr lang="en-IE"/>
              <a:t>These tasks can be extremely difficult</a:t>
            </a:r>
            <a:endParaRPr lang="en-US"/>
          </a:p>
        </p:txBody>
      </p:sp>
      <p:pic>
        <p:nvPicPr>
          <p:cNvPr id="63492" name="Picture 4"/>
          <p:cNvPicPr>
            <a:picLocks noChangeAspect="1" noChangeArrowheads="1"/>
          </p:cNvPicPr>
          <p:nvPr/>
        </p:nvPicPr>
        <p:blipFill>
          <a:blip r:embed="rId3"/>
          <a:srcRect/>
          <a:stretch>
            <a:fillRect/>
          </a:stretch>
        </p:blipFill>
        <p:spPr bwMode="auto">
          <a:xfrm>
            <a:off x="4367213" y="4492625"/>
            <a:ext cx="1366837" cy="2039938"/>
          </a:xfrm>
          <a:prstGeom prst="rect">
            <a:avLst/>
          </a:prstGeom>
          <a:noFill/>
          <a:ln w="12700">
            <a:noFill/>
            <a:miter lim="800000"/>
            <a:headEnd/>
            <a:tailEnd/>
          </a:ln>
        </p:spPr>
      </p:pic>
      <p:pic>
        <p:nvPicPr>
          <p:cNvPr id="63493" name="Picture 5"/>
          <p:cNvPicPr>
            <a:picLocks noChangeAspect="1" noChangeArrowheads="1"/>
          </p:cNvPicPr>
          <p:nvPr/>
        </p:nvPicPr>
        <p:blipFill>
          <a:blip r:embed="rId4"/>
          <a:srcRect/>
          <a:stretch>
            <a:fillRect/>
          </a:stretch>
        </p:blipFill>
        <p:spPr bwMode="auto">
          <a:xfrm>
            <a:off x="5862638" y="3984625"/>
            <a:ext cx="3125787" cy="2563813"/>
          </a:xfrm>
          <a:prstGeom prst="rect">
            <a:avLst/>
          </a:prstGeom>
          <a:noFill/>
          <a:ln w="12700">
            <a:noFill/>
            <a:miter lim="800000"/>
            <a:headEnd/>
            <a:tailEnd/>
          </a:ln>
        </p:spPr>
      </p:pic>
      <p:pic>
        <p:nvPicPr>
          <p:cNvPr id="63494" name="Picture 6"/>
          <p:cNvPicPr>
            <a:picLocks noChangeAspect="1" noChangeArrowheads="1"/>
          </p:cNvPicPr>
          <p:nvPr/>
        </p:nvPicPr>
        <p:blipFill>
          <a:blip r:embed="rId5"/>
          <a:srcRect/>
          <a:stretch>
            <a:fillRect/>
          </a:stretch>
        </p:blipFill>
        <p:spPr bwMode="auto">
          <a:xfrm>
            <a:off x="5838825" y="1597025"/>
            <a:ext cx="3143250" cy="2247900"/>
          </a:xfrm>
          <a:prstGeom prst="rect">
            <a:avLst/>
          </a:prstGeom>
          <a:noFill/>
          <a:ln w="12700">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IE" sz="3600"/>
              <a:t>Key Stages in Digital Image Processing</a:t>
            </a:r>
            <a:endParaRPr lang="en-US" sz="3600"/>
          </a:p>
        </p:txBody>
      </p:sp>
      <p:sp>
        <p:nvSpPr>
          <p:cNvPr id="65539" name="Rectangle 3"/>
          <p:cNvSpPr>
            <a:spLocks noGrp="1" noChangeArrowheads="1"/>
          </p:cNvSpPr>
          <p:nvPr>
            <p:ph sz="quarter" idx="1"/>
          </p:nvPr>
        </p:nvSpPr>
        <p:spPr/>
        <p:txBody>
          <a:bodyPr/>
          <a:lstStyle/>
          <a:p>
            <a:pPr marL="0" indent="0" eaLnBrk="1" hangingPunct="1"/>
            <a:endParaRPr lang="en-GB"/>
          </a:p>
        </p:txBody>
      </p:sp>
      <p:sp>
        <p:nvSpPr>
          <p:cNvPr id="65540" name="Rectangle 19"/>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65541" name="Rectangle 20"/>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65542" name="Rectangle 21"/>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65543" name="Rectangle 22"/>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65544" name="Rectangle 23"/>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65545" name="Rectangle 24"/>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65546" name="Rectangle 25"/>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65547" name="Text Box 26"/>
          <p:cNvSpPr txBox="1">
            <a:spLocks noChangeArrowheads="1"/>
          </p:cNvSpPr>
          <p:nvPr/>
        </p:nvSpPr>
        <p:spPr bwMode="auto">
          <a:xfrm>
            <a:off x="455613" y="5372100"/>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65548" name="AutoShape 27"/>
          <p:cNvCxnSpPr>
            <a:cxnSpLocks noChangeShapeType="1"/>
            <a:stCxn id="65547" idx="0"/>
            <a:endCxn id="65540" idx="2"/>
          </p:cNvCxnSpPr>
          <p:nvPr/>
        </p:nvCxnSpPr>
        <p:spPr bwMode="auto">
          <a:xfrm rot="-5400000">
            <a:off x="1135857" y="5109369"/>
            <a:ext cx="525462" cy="0"/>
          </a:xfrm>
          <a:prstGeom prst="straightConnector1">
            <a:avLst/>
          </a:prstGeom>
          <a:noFill/>
          <a:ln w="12700">
            <a:solidFill>
              <a:schemeClr val="tx1"/>
            </a:solidFill>
            <a:round/>
            <a:headEnd/>
            <a:tailEnd type="triangle" w="med" len="med"/>
          </a:ln>
        </p:spPr>
      </p:cxnSp>
      <p:cxnSp>
        <p:nvCxnSpPr>
          <p:cNvPr id="65549" name="AutoShape 28"/>
          <p:cNvCxnSpPr>
            <a:cxnSpLocks noChangeShapeType="1"/>
            <a:stCxn id="65540" idx="0"/>
            <a:endCxn id="65545" idx="2"/>
          </p:cNvCxnSpPr>
          <p:nvPr/>
        </p:nvCxnSpPr>
        <p:spPr bwMode="auto">
          <a:xfrm rot="-5400000">
            <a:off x="1251744" y="3869532"/>
            <a:ext cx="293687" cy="0"/>
          </a:xfrm>
          <a:prstGeom prst="straightConnector1">
            <a:avLst/>
          </a:prstGeom>
          <a:noFill/>
          <a:ln w="12700">
            <a:solidFill>
              <a:schemeClr val="tx1"/>
            </a:solidFill>
            <a:round/>
            <a:headEnd/>
            <a:tailEnd type="triangle" w="med" len="med"/>
          </a:ln>
        </p:spPr>
      </p:cxnSp>
      <p:cxnSp>
        <p:nvCxnSpPr>
          <p:cNvPr id="65550" name="AutoShape 29"/>
          <p:cNvCxnSpPr>
            <a:cxnSpLocks noChangeShapeType="1"/>
            <a:stCxn id="65546" idx="2"/>
            <a:endCxn id="65544" idx="0"/>
          </p:cNvCxnSpPr>
          <p:nvPr/>
        </p:nvCxnSpPr>
        <p:spPr bwMode="auto">
          <a:xfrm rot="5400000">
            <a:off x="7577931" y="4993482"/>
            <a:ext cx="293687" cy="0"/>
          </a:xfrm>
          <a:prstGeom prst="straightConnector1">
            <a:avLst/>
          </a:prstGeom>
          <a:noFill/>
          <a:ln w="12700">
            <a:solidFill>
              <a:schemeClr val="tx1"/>
            </a:solidFill>
            <a:round/>
            <a:headEnd/>
            <a:tailEnd type="triangle" w="med" len="med"/>
          </a:ln>
        </p:spPr>
      </p:cxnSp>
      <p:cxnSp>
        <p:nvCxnSpPr>
          <p:cNvPr id="65551" name="AutoShape 30"/>
          <p:cNvCxnSpPr>
            <a:cxnSpLocks noChangeShapeType="1"/>
            <a:stCxn id="65543" idx="2"/>
            <a:endCxn id="65546" idx="0"/>
          </p:cNvCxnSpPr>
          <p:nvPr/>
        </p:nvCxnSpPr>
        <p:spPr bwMode="auto">
          <a:xfrm rot="5400000">
            <a:off x="7577931" y="3869532"/>
            <a:ext cx="293687" cy="0"/>
          </a:xfrm>
          <a:prstGeom prst="straightConnector1">
            <a:avLst/>
          </a:prstGeom>
          <a:noFill/>
          <a:ln w="12700">
            <a:solidFill>
              <a:schemeClr val="tx1"/>
            </a:solidFill>
            <a:round/>
            <a:headEnd/>
            <a:tailEnd type="triangle" w="med" len="med"/>
          </a:ln>
        </p:spPr>
      </p:cxnSp>
      <p:cxnSp>
        <p:nvCxnSpPr>
          <p:cNvPr id="65552" name="AutoShape 31"/>
          <p:cNvCxnSpPr>
            <a:cxnSpLocks noChangeShapeType="1"/>
            <a:stCxn id="65542" idx="3"/>
            <a:endCxn id="65543"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p:spPr>
      </p:cxnSp>
      <p:cxnSp>
        <p:nvCxnSpPr>
          <p:cNvPr id="65553" name="AutoShape 32"/>
          <p:cNvCxnSpPr>
            <a:cxnSpLocks noChangeShapeType="1"/>
            <a:stCxn id="65541" idx="3"/>
            <a:endCxn id="65542" idx="1"/>
          </p:cNvCxnSpPr>
          <p:nvPr/>
        </p:nvCxnSpPr>
        <p:spPr bwMode="auto">
          <a:xfrm>
            <a:off x="4227513" y="2095500"/>
            <a:ext cx="682625" cy="0"/>
          </a:xfrm>
          <a:prstGeom prst="straightConnector1">
            <a:avLst/>
          </a:prstGeom>
          <a:noFill/>
          <a:ln w="12700">
            <a:solidFill>
              <a:schemeClr val="tx1"/>
            </a:solidFill>
            <a:round/>
            <a:headEnd/>
            <a:tailEnd type="triangle" w="med" len="med"/>
          </a:ln>
        </p:spPr>
      </p:cxnSp>
      <p:cxnSp>
        <p:nvCxnSpPr>
          <p:cNvPr id="65554" name="AutoShape 33"/>
          <p:cNvCxnSpPr>
            <a:cxnSpLocks noChangeShapeType="1"/>
            <a:stCxn id="65545" idx="0"/>
            <a:endCxn id="65541"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p:spPr>
      </p:cxnSp>
      <p:sp>
        <p:nvSpPr>
          <p:cNvPr id="65555" name="Rectangle 35"/>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65556" name="Rectangle 36"/>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ormAutofit fontScale="90000"/>
          </a:bodyPr>
          <a:lstStyle/>
          <a:p>
            <a:pPr eaLnBrk="1" hangingPunct="1"/>
            <a:r>
              <a:rPr lang="en-IE" sz="3600"/>
              <a:t>Key Stages in Digital Image Processing:</a:t>
            </a:r>
            <a:br>
              <a:rPr lang="en-IE" sz="3600"/>
            </a:br>
            <a:r>
              <a:rPr lang="en-IE" sz="3600"/>
              <a:t>Image Aquisition</a:t>
            </a:r>
            <a:endParaRPr lang="en-US" sz="3600"/>
          </a:p>
        </p:txBody>
      </p:sp>
      <p:sp>
        <p:nvSpPr>
          <p:cNvPr id="67587" name="Rectangle 3"/>
          <p:cNvSpPr>
            <a:spLocks noGrp="1" noChangeArrowheads="1"/>
          </p:cNvSpPr>
          <p:nvPr>
            <p:ph sz="quarter" idx="1"/>
          </p:nvPr>
        </p:nvSpPr>
        <p:spPr/>
        <p:txBody>
          <a:bodyPr/>
          <a:lstStyle/>
          <a:p>
            <a:pPr marL="0" indent="0" eaLnBrk="1" hangingPunct="1"/>
            <a:endParaRPr lang="en-GB"/>
          </a:p>
        </p:txBody>
      </p:sp>
      <p:sp>
        <p:nvSpPr>
          <p:cNvPr id="67588" name="Rectangle 4"/>
          <p:cNvSpPr>
            <a:spLocks noChangeArrowheads="1"/>
          </p:cNvSpPr>
          <p:nvPr/>
        </p:nvSpPr>
        <p:spPr bwMode="auto">
          <a:xfrm>
            <a:off x="550863" y="4016375"/>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Acquisition</a:t>
            </a:r>
            <a:endParaRPr lang="en-US"/>
          </a:p>
        </p:txBody>
      </p:sp>
      <p:sp>
        <p:nvSpPr>
          <p:cNvPr id="67589"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67590"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67591"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67592"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67593"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67594"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67595" name="Text Box 11"/>
          <p:cNvSpPr txBox="1">
            <a:spLocks noChangeArrowheads="1"/>
          </p:cNvSpPr>
          <p:nvPr/>
        </p:nvSpPr>
        <p:spPr bwMode="auto">
          <a:xfrm>
            <a:off x="455613" y="5372100"/>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67596" name="AutoShape 12"/>
          <p:cNvCxnSpPr>
            <a:cxnSpLocks noChangeShapeType="1"/>
            <a:stCxn id="67595" idx="0"/>
            <a:endCxn id="67588" idx="2"/>
          </p:cNvCxnSpPr>
          <p:nvPr/>
        </p:nvCxnSpPr>
        <p:spPr bwMode="auto">
          <a:xfrm rot="-5400000">
            <a:off x="1145382" y="5118894"/>
            <a:ext cx="506412" cy="0"/>
          </a:xfrm>
          <a:prstGeom prst="straightConnector1">
            <a:avLst/>
          </a:prstGeom>
          <a:noFill/>
          <a:ln w="12700">
            <a:solidFill>
              <a:schemeClr val="tx1"/>
            </a:solidFill>
            <a:round/>
            <a:headEnd/>
            <a:tailEnd type="triangle" w="med" len="med"/>
          </a:ln>
        </p:spPr>
      </p:cxnSp>
      <p:cxnSp>
        <p:nvCxnSpPr>
          <p:cNvPr id="67597" name="AutoShape 13"/>
          <p:cNvCxnSpPr>
            <a:cxnSpLocks noChangeShapeType="1"/>
            <a:stCxn id="67588" idx="0"/>
            <a:endCxn id="67593" idx="2"/>
          </p:cNvCxnSpPr>
          <p:nvPr/>
        </p:nvCxnSpPr>
        <p:spPr bwMode="auto">
          <a:xfrm rot="-5400000">
            <a:off x="1261269" y="3860007"/>
            <a:ext cx="274637" cy="0"/>
          </a:xfrm>
          <a:prstGeom prst="straightConnector1">
            <a:avLst/>
          </a:prstGeom>
          <a:noFill/>
          <a:ln w="12700">
            <a:solidFill>
              <a:schemeClr val="tx1"/>
            </a:solidFill>
            <a:round/>
            <a:headEnd/>
            <a:tailEnd type="triangle" w="med" len="med"/>
          </a:ln>
        </p:spPr>
      </p:cxnSp>
      <p:cxnSp>
        <p:nvCxnSpPr>
          <p:cNvPr id="67598" name="AutoShape 14"/>
          <p:cNvCxnSpPr>
            <a:cxnSpLocks noChangeShapeType="1"/>
            <a:stCxn id="67594" idx="2"/>
            <a:endCxn id="67592" idx="0"/>
          </p:cNvCxnSpPr>
          <p:nvPr/>
        </p:nvCxnSpPr>
        <p:spPr bwMode="auto">
          <a:xfrm rot="5400000">
            <a:off x="7577931" y="4993482"/>
            <a:ext cx="293687" cy="0"/>
          </a:xfrm>
          <a:prstGeom prst="straightConnector1">
            <a:avLst/>
          </a:prstGeom>
          <a:noFill/>
          <a:ln w="12700">
            <a:solidFill>
              <a:schemeClr val="tx1"/>
            </a:solidFill>
            <a:round/>
            <a:headEnd/>
            <a:tailEnd type="triangle" w="med" len="med"/>
          </a:ln>
        </p:spPr>
      </p:cxnSp>
      <p:cxnSp>
        <p:nvCxnSpPr>
          <p:cNvPr id="67599" name="AutoShape 15"/>
          <p:cNvCxnSpPr>
            <a:cxnSpLocks noChangeShapeType="1"/>
            <a:stCxn id="67591" idx="2"/>
            <a:endCxn id="67594" idx="0"/>
          </p:cNvCxnSpPr>
          <p:nvPr/>
        </p:nvCxnSpPr>
        <p:spPr bwMode="auto">
          <a:xfrm rot="5400000">
            <a:off x="7577931" y="3869532"/>
            <a:ext cx="293687" cy="0"/>
          </a:xfrm>
          <a:prstGeom prst="straightConnector1">
            <a:avLst/>
          </a:prstGeom>
          <a:noFill/>
          <a:ln w="12700">
            <a:solidFill>
              <a:schemeClr val="tx1"/>
            </a:solidFill>
            <a:round/>
            <a:headEnd/>
            <a:tailEnd type="triangle" w="med" len="med"/>
          </a:ln>
        </p:spPr>
      </p:cxnSp>
      <p:cxnSp>
        <p:nvCxnSpPr>
          <p:cNvPr id="67600" name="AutoShape 16"/>
          <p:cNvCxnSpPr>
            <a:cxnSpLocks noChangeShapeType="1"/>
            <a:stCxn id="67590" idx="3"/>
            <a:endCxn id="67591"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p:spPr>
      </p:cxnSp>
      <p:cxnSp>
        <p:nvCxnSpPr>
          <p:cNvPr id="67601" name="AutoShape 17"/>
          <p:cNvCxnSpPr>
            <a:cxnSpLocks noChangeShapeType="1"/>
            <a:stCxn id="67589" idx="3"/>
            <a:endCxn id="67590" idx="1"/>
          </p:cNvCxnSpPr>
          <p:nvPr/>
        </p:nvCxnSpPr>
        <p:spPr bwMode="auto">
          <a:xfrm>
            <a:off x="4227513" y="2095500"/>
            <a:ext cx="682625" cy="0"/>
          </a:xfrm>
          <a:prstGeom prst="straightConnector1">
            <a:avLst/>
          </a:prstGeom>
          <a:noFill/>
          <a:ln w="12700">
            <a:solidFill>
              <a:schemeClr val="tx1"/>
            </a:solidFill>
            <a:round/>
            <a:headEnd/>
            <a:tailEnd type="triangle" w="med" len="med"/>
          </a:ln>
        </p:spPr>
      </p:cxnSp>
      <p:cxnSp>
        <p:nvCxnSpPr>
          <p:cNvPr id="67602" name="AutoShape 18"/>
          <p:cNvCxnSpPr>
            <a:cxnSpLocks noChangeShapeType="1"/>
            <a:stCxn id="67593" idx="0"/>
            <a:endCxn id="67589"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p:spPr>
      </p:cxnSp>
      <p:pic>
        <p:nvPicPr>
          <p:cNvPr id="67603" name="Picture 19"/>
          <p:cNvPicPr>
            <a:picLocks noChangeAspect="1" noChangeArrowheads="1"/>
          </p:cNvPicPr>
          <p:nvPr/>
        </p:nvPicPr>
        <p:blipFill>
          <a:blip r:embed="rId3"/>
          <a:srcRect b="19398"/>
          <a:stretch>
            <a:fillRect/>
          </a:stretch>
        </p:blipFill>
        <p:spPr bwMode="auto">
          <a:xfrm>
            <a:off x="2552700" y="2894013"/>
            <a:ext cx="4043363" cy="2271712"/>
          </a:xfrm>
          <a:prstGeom prst="rect">
            <a:avLst/>
          </a:prstGeom>
          <a:noFill/>
          <a:ln w="9525">
            <a:noFill/>
            <a:miter lim="800000"/>
            <a:headEnd/>
            <a:tailEnd/>
          </a:ln>
        </p:spPr>
      </p:pic>
      <p:sp>
        <p:nvSpPr>
          <p:cNvPr id="67604" name="Rectangle 20"/>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67605" name="Rectangle 21"/>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grpSp>
        <p:nvGrpSpPr>
          <p:cNvPr id="67606" name="Group 22"/>
          <p:cNvGrpSpPr>
            <a:grpSpLocks/>
          </p:cNvGrpSpPr>
          <p:nvPr/>
        </p:nvGrpSpPr>
        <p:grpSpPr bwMode="auto">
          <a:xfrm>
            <a:off x="-3175" y="1631950"/>
            <a:ext cx="260350" cy="5229225"/>
            <a:chOff x="-2" y="1034"/>
            <a:chExt cx="164" cy="3294"/>
          </a:xfrm>
        </p:grpSpPr>
        <p:pic>
          <p:nvPicPr>
            <p:cNvPr id="67607" name="Picture 23"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67608"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28"/>
          <p:cNvSpPr>
            <a:spLocks noChangeArrowheads="1"/>
          </p:cNvSpPr>
          <p:nvPr/>
        </p:nvSpPr>
        <p:spPr bwMode="auto">
          <a:xfrm>
            <a:off x="4371975" y="3608388"/>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endParaRPr lang="en-GB"/>
          </a:p>
        </p:txBody>
      </p:sp>
      <p:sp>
        <p:nvSpPr>
          <p:cNvPr id="69635" name="Rectangle 2"/>
          <p:cNvSpPr>
            <a:spLocks noGrp="1" noChangeArrowheads="1"/>
          </p:cNvSpPr>
          <p:nvPr>
            <p:ph type="title"/>
          </p:nvPr>
        </p:nvSpPr>
        <p:spPr/>
        <p:txBody>
          <a:bodyPr>
            <a:normAutofit fontScale="90000"/>
          </a:bodyPr>
          <a:lstStyle/>
          <a:p>
            <a:pPr eaLnBrk="1" hangingPunct="1"/>
            <a:r>
              <a:rPr lang="en-IE" sz="3600"/>
              <a:t>Key Stages in Digital Image Processing:</a:t>
            </a:r>
            <a:br>
              <a:rPr lang="en-IE" sz="3600"/>
            </a:br>
            <a:r>
              <a:rPr lang="en-IE" sz="3600"/>
              <a:t>Image Enhancement</a:t>
            </a:r>
            <a:endParaRPr lang="en-US" sz="3600"/>
          </a:p>
        </p:txBody>
      </p:sp>
      <p:sp>
        <p:nvSpPr>
          <p:cNvPr id="69636" name="Rectangle 3"/>
          <p:cNvSpPr>
            <a:spLocks noGrp="1" noChangeArrowheads="1"/>
          </p:cNvSpPr>
          <p:nvPr>
            <p:ph sz="quarter" idx="1"/>
          </p:nvPr>
        </p:nvSpPr>
        <p:spPr/>
        <p:txBody>
          <a:bodyPr/>
          <a:lstStyle/>
          <a:p>
            <a:pPr marL="0" indent="0" eaLnBrk="1" hangingPunct="1"/>
            <a:endParaRPr lang="en-GB"/>
          </a:p>
        </p:txBody>
      </p:sp>
      <p:sp>
        <p:nvSpPr>
          <p:cNvPr id="69637"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69638"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69639"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69640"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69641"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69642" name="Rectangle 9"/>
          <p:cNvSpPr>
            <a:spLocks noChangeArrowheads="1"/>
          </p:cNvSpPr>
          <p:nvPr/>
        </p:nvSpPr>
        <p:spPr bwMode="auto">
          <a:xfrm>
            <a:off x="550863" y="2892425"/>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Enhancement</a:t>
            </a:r>
            <a:endParaRPr lang="en-US"/>
          </a:p>
        </p:txBody>
      </p:sp>
      <p:sp>
        <p:nvSpPr>
          <p:cNvPr id="69643"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69644" name="Text Box 11"/>
          <p:cNvSpPr txBox="1">
            <a:spLocks noChangeArrowheads="1"/>
          </p:cNvSpPr>
          <p:nvPr/>
        </p:nvSpPr>
        <p:spPr bwMode="auto">
          <a:xfrm>
            <a:off x="455613" y="5372100"/>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69645" name="AutoShape 12"/>
          <p:cNvCxnSpPr>
            <a:cxnSpLocks noChangeShapeType="1"/>
            <a:stCxn id="69644" idx="0"/>
            <a:endCxn id="69637" idx="2"/>
          </p:cNvCxnSpPr>
          <p:nvPr/>
        </p:nvCxnSpPr>
        <p:spPr bwMode="auto">
          <a:xfrm rot="-5400000">
            <a:off x="1135857" y="5109369"/>
            <a:ext cx="525462" cy="0"/>
          </a:xfrm>
          <a:prstGeom prst="straightConnector1">
            <a:avLst/>
          </a:prstGeom>
          <a:noFill/>
          <a:ln w="12700">
            <a:solidFill>
              <a:schemeClr val="tx1"/>
            </a:solidFill>
            <a:round/>
            <a:headEnd/>
            <a:tailEnd type="triangle" w="med" len="med"/>
          </a:ln>
        </p:spPr>
      </p:cxnSp>
      <p:cxnSp>
        <p:nvCxnSpPr>
          <p:cNvPr id="69646" name="AutoShape 13"/>
          <p:cNvCxnSpPr>
            <a:cxnSpLocks noChangeShapeType="1"/>
            <a:stCxn id="69637" idx="0"/>
            <a:endCxn id="69642" idx="2"/>
          </p:cNvCxnSpPr>
          <p:nvPr/>
        </p:nvCxnSpPr>
        <p:spPr bwMode="auto">
          <a:xfrm rot="-5400000">
            <a:off x="1261269" y="3879057"/>
            <a:ext cx="274637" cy="0"/>
          </a:xfrm>
          <a:prstGeom prst="straightConnector1">
            <a:avLst/>
          </a:prstGeom>
          <a:noFill/>
          <a:ln w="12700">
            <a:solidFill>
              <a:schemeClr val="tx1"/>
            </a:solidFill>
            <a:round/>
            <a:headEnd/>
            <a:tailEnd type="triangle" w="med" len="med"/>
          </a:ln>
        </p:spPr>
      </p:cxnSp>
      <p:cxnSp>
        <p:nvCxnSpPr>
          <p:cNvPr id="69647" name="AutoShape 14"/>
          <p:cNvCxnSpPr>
            <a:cxnSpLocks noChangeShapeType="1"/>
            <a:stCxn id="69643" idx="2"/>
            <a:endCxn id="69641" idx="0"/>
          </p:cNvCxnSpPr>
          <p:nvPr/>
        </p:nvCxnSpPr>
        <p:spPr bwMode="auto">
          <a:xfrm rot="5400000">
            <a:off x="7577931" y="4993482"/>
            <a:ext cx="293687" cy="0"/>
          </a:xfrm>
          <a:prstGeom prst="straightConnector1">
            <a:avLst/>
          </a:prstGeom>
          <a:noFill/>
          <a:ln w="12700">
            <a:solidFill>
              <a:schemeClr val="tx1"/>
            </a:solidFill>
            <a:round/>
            <a:headEnd/>
            <a:tailEnd type="triangle" w="med" len="med"/>
          </a:ln>
        </p:spPr>
      </p:cxnSp>
      <p:cxnSp>
        <p:nvCxnSpPr>
          <p:cNvPr id="69648" name="AutoShape 15"/>
          <p:cNvCxnSpPr>
            <a:cxnSpLocks noChangeShapeType="1"/>
            <a:stCxn id="69640" idx="2"/>
            <a:endCxn id="69643" idx="0"/>
          </p:cNvCxnSpPr>
          <p:nvPr/>
        </p:nvCxnSpPr>
        <p:spPr bwMode="auto">
          <a:xfrm rot="5400000">
            <a:off x="7577931" y="3869532"/>
            <a:ext cx="293687" cy="0"/>
          </a:xfrm>
          <a:prstGeom prst="straightConnector1">
            <a:avLst/>
          </a:prstGeom>
          <a:noFill/>
          <a:ln w="12700">
            <a:solidFill>
              <a:schemeClr val="tx1"/>
            </a:solidFill>
            <a:round/>
            <a:headEnd/>
            <a:tailEnd type="triangle" w="med" len="med"/>
          </a:ln>
        </p:spPr>
      </p:cxnSp>
      <p:cxnSp>
        <p:nvCxnSpPr>
          <p:cNvPr id="69649" name="AutoShape 16"/>
          <p:cNvCxnSpPr>
            <a:cxnSpLocks noChangeShapeType="1"/>
            <a:stCxn id="69639" idx="3"/>
            <a:endCxn id="69640"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p:spPr>
      </p:cxnSp>
      <p:cxnSp>
        <p:nvCxnSpPr>
          <p:cNvPr id="69650" name="AutoShape 17"/>
          <p:cNvCxnSpPr>
            <a:cxnSpLocks noChangeShapeType="1"/>
            <a:stCxn id="69638" idx="3"/>
            <a:endCxn id="69639" idx="1"/>
          </p:cNvCxnSpPr>
          <p:nvPr/>
        </p:nvCxnSpPr>
        <p:spPr bwMode="auto">
          <a:xfrm>
            <a:off x="4227513" y="2095500"/>
            <a:ext cx="682625" cy="0"/>
          </a:xfrm>
          <a:prstGeom prst="straightConnector1">
            <a:avLst/>
          </a:prstGeom>
          <a:noFill/>
          <a:ln w="12700">
            <a:solidFill>
              <a:schemeClr val="tx1"/>
            </a:solidFill>
            <a:round/>
            <a:headEnd/>
            <a:tailEnd type="triangle" w="med" len="med"/>
          </a:ln>
        </p:spPr>
      </p:cxnSp>
      <p:cxnSp>
        <p:nvCxnSpPr>
          <p:cNvPr id="69651" name="AutoShape 18"/>
          <p:cNvCxnSpPr>
            <a:cxnSpLocks noChangeShapeType="1"/>
            <a:stCxn id="69642" idx="0"/>
            <a:endCxn id="69638" idx="1"/>
          </p:cNvCxnSpPr>
          <p:nvPr/>
        </p:nvCxnSpPr>
        <p:spPr bwMode="auto">
          <a:xfrm rot="-5400000">
            <a:off x="1576388" y="1917700"/>
            <a:ext cx="777875" cy="1133475"/>
          </a:xfrm>
          <a:prstGeom prst="bentConnector2">
            <a:avLst/>
          </a:prstGeom>
          <a:noFill/>
          <a:ln w="12700">
            <a:solidFill>
              <a:schemeClr val="tx1"/>
            </a:solidFill>
            <a:miter lim="800000"/>
            <a:headEnd/>
            <a:tailEnd type="triangle" w="med" len="med"/>
          </a:ln>
        </p:spPr>
      </p:cxnSp>
      <p:sp>
        <p:nvSpPr>
          <p:cNvPr id="69652" name="Rectangle 20"/>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69653" name="Rectangle 21"/>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69654" name="Picture 24"/>
          <p:cNvPicPr>
            <a:picLocks noChangeAspect="1" noChangeArrowheads="1"/>
          </p:cNvPicPr>
          <p:nvPr/>
        </p:nvPicPr>
        <p:blipFill>
          <a:blip r:embed="rId3"/>
          <a:srcRect l="40881" t="1314" r="19798" b="50453"/>
          <a:stretch>
            <a:fillRect/>
          </a:stretch>
        </p:blipFill>
        <p:spPr bwMode="auto">
          <a:xfrm>
            <a:off x="2397125" y="2860675"/>
            <a:ext cx="2001838" cy="1978025"/>
          </a:xfrm>
          <a:prstGeom prst="rect">
            <a:avLst/>
          </a:prstGeom>
          <a:noFill/>
          <a:ln w="9525">
            <a:solidFill>
              <a:schemeClr val="tx1"/>
            </a:solidFill>
            <a:miter lim="800000"/>
            <a:headEnd/>
            <a:tailEnd/>
          </a:ln>
        </p:spPr>
      </p:pic>
      <p:pic>
        <p:nvPicPr>
          <p:cNvPr id="69655" name="Picture 27"/>
          <p:cNvPicPr>
            <a:picLocks noChangeAspect="1" noChangeArrowheads="1"/>
          </p:cNvPicPr>
          <p:nvPr/>
        </p:nvPicPr>
        <p:blipFill>
          <a:blip r:embed="rId3"/>
          <a:srcRect l="1335" t="50766" r="59975"/>
          <a:stretch>
            <a:fillRect/>
          </a:stretch>
        </p:blipFill>
        <p:spPr bwMode="auto">
          <a:xfrm>
            <a:off x="4768850" y="2889250"/>
            <a:ext cx="1968500" cy="2017713"/>
          </a:xfrm>
          <a:prstGeom prst="rect">
            <a:avLst/>
          </a:prstGeom>
          <a:noFill/>
          <a:ln w="9525">
            <a:solidFill>
              <a:schemeClr val="tx1"/>
            </a:solidFill>
            <a:miter lim="800000"/>
            <a:headEnd/>
            <a:tailEnd/>
          </a:ln>
        </p:spPr>
      </p:pic>
      <p:grpSp>
        <p:nvGrpSpPr>
          <p:cNvPr id="69656" name="Group 29"/>
          <p:cNvGrpSpPr>
            <a:grpSpLocks/>
          </p:cNvGrpSpPr>
          <p:nvPr/>
        </p:nvGrpSpPr>
        <p:grpSpPr bwMode="auto">
          <a:xfrm>
            <a:off x="-3175" y="1631950"/>
            <a:ext cx="260350" cy="5229225"/>
            <a:chOff x="-2" y="1034"/>
            <a:chExt cx="164" cy="3294"/>
          </a:xfrm>
        </p:grpSpPr>
        <p:pic>
          <p:nvPicPr>
            <p:cNvPr id="69657" name="Picture 30"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69658" name="Rectangle 31"/>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fontScale="90000"/>
          </a:bodyPr>
          <a:lstStyle/>
          <a:p>
            <a:pPr eaLnBrk="1" hangingPunct="1"/>
            <a:r>
              <a:rPr lang="en-IE" sz="3600"/>
              <a:t>Key Stages in Digital Image Processing:</a:t>
            </a:r>
            <a:br>
              <a:rPr lang="en-IE" sz="3600"/>
            </a:br>
            <a:r>
              <a:rPr lang="en-IE" sz="3600"/>
              <a:t>Image Restoration</a:t>
            </a:r>
            <a:endParaRPr lang="en-US" sz="3600"/>
          </a:p>
        </p:txBody>
      </p:sp>
      <p:sp>
        <p:nvSpPr>
          <p:cNvPr id="71683" name="Rectangle 3"/>
          <p:cNvSpPr>
            <a:spLocks noGrp="1" noChangeArrowheads="1"/>
          </p:cNvSpPr>
          <p:nvPr>
            <p:ph sz="quarter" idx="1"/>
          </p:nvPr>
        </p:nvSpPr>
        <p:spPr/>
        <p:txBody>
          <a:bodyPr/>
          <a:lstStyle/>
          <a:p>
            <a:pPr marL="0" indent="0" eaLnBrk="1" hangingPunct="1"/>
            <a:endParaRPr lang="en-GB"/>
          </a:p>
        </p:txBody>
      </p:sp>
      <p:sp>
        <p:nvSpPr>
          <p:cNvPr id="71684"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1685" name="Rectangle 5"/>
          <p:cNvSpPr>
            <a:spLocks noChangeArrowheads="1"/>
          </p:cNvSpPr>
          <p:nvPr/>
        </p:nvSpPr>
        <p:spPr bwMode="auto">
          <a:xfrm>
            <a:off x="2532063" y="1679575"/>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Restoration</a:t>
            </a:r>
            <a:endParaRPr lang="en-US"/>
          </a:p>
        </p:txBody>
      </p:sp>
      <p:sp>
        <p:nvSpPr>
          <p:cNvPr id="71686"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1687"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1688"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1689"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1690"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1691" name="Text Box 11"/>
          <p:cNvSpPr txBox="1">
            <a:spLocks noChangeArrowheads="1"/>
          </p:cNvSpPr>
          <p:nvPr/>
        </p:nvSpPr>
        <p:spPr bwMode="auto">
          <a:xfrm>
            <a:off x="455613" y="5372100"/>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71692" name="AutoShape 12"/>
          <p:cNvCxnSpPr>
            <a:cxnSpLocks noChangeShapeType="1"/>
            <a:stCxn id="71691" idx="0"/>
            <a:endCxn id="71684" idx="2"/>
          </p:cNvCxnSpPr>
          <p:nvPr/>
        </p:nvCxnSpPr>
        <p:spPr bwMode="auto">
          <a:xfrm rot="-5400000">
            <a:off x="1135857" y="5109369"/>
            <a:ext cx="525462" cy="0"/>
          </a:xfrm>
          <a:prstGeom prst="straightConnector1">
            <a:avLst/>
          </a:prstGeom>
          <a:noFill/>
          <a:ln w="12700">
            <a:solidFill>
              <a:schemeClr val="tx1"/>
            </a:solidFill>
            <a:round/>
            <a:headEnd/>
            <a:tailEnd type="triangle" w="med" len="med"/>
          </a:ln>
        </p:spPr>
      </p:cxnSp>
      <p:cxnSp>
        <p:nvCxnSpPr>
          <p:cNvPr id="71693" name="AutoShape 13"/>
          <p:cNvCxnSpPr>
            <a:cxnSpLocks noChangeShapeType="1"/>
            <a:stCxn id="71684" idx="0"/>
            <a:endCxn id="71689" idx="2"/>
          </p:cNvCxnSpPr>
          <p:nvPr/>
        </p:nvCxnSpPr>
        <p:spPr bwMode="auto">
          <a:xfrm rot="-5400000">
            <a:off x="1251744" y="3869532"/>
            <a:ext cx="293687" cy="0"/>
          </a:xfrm>
          <a:prstGeom prst="straightConnector1">
            <a:avLst/>
          </a:prstGeom>
          <a:noFill/>
          <a:ln w="12700">
            <a:solidFill>
              <a:schemeClr val="tx1"/>
            </a:solidFill>
            <a:round/>
            <a:headEnd/>
            <a:tailEnd type="triangle" w="med" len="med"/>
          </a:ln>
        </p:spPr>
      </p:cxnSp>
      <p:cxnSp>
        <p:nvCxnSpPr>
          <p:cNvPr id="71694" name="AutoShape 14"/>
          <p:cNvCxnSpPr>
            <a:cxnSpLocks noChangeShapeType="1"/>
            <a:stCxn id="71690" idx="2"/>
            <a:endCxn id="71688" idx="0"/>
          </p:cNvCxnSpPr>
          <p:nvPr/>
        </p:nvCxnSpPr>
        <p:spPr bwMode="auto">
          <a:xfrm rot="5400000">
            <a:off x="7577931" y="4993482"/>
            <a:ext cx="293687" cy="0"/>
          </a:xfrm>
          <a:prstGeom prst="straightConnector1">
            <a:avLst/>
          </a:prstGeom>
          <a:noFill/>
          <a:ln w="12700">
            <a:solidFill>
              <a:schemeClr val="tx1"/>
            </a:solidFill>
            <a:round/>
            <a:headEnd/>
            <a:tailEnd type="triangle" w="med" len="med"/>
          </a:ln>
        </p:spPr>
      </p:cxnSp>
      <p:cxnSp>
        <p:nvCxnSpPr>
          <p:cNvPr id="71695" name="AutoShape 15"/>
          <p:cNvCxnSpPr>
            <a:cxnSpLocks noChangeShapeType="1"/>
            <a:stCxn id="71687" idx="2"/>
            <a:endCxn id="71690" idx="0"/>
          </p:cNvCxnSpPr>
          <p:nvPr/>
        </p:nvCxnSpPr>
        <p:spPr bwMode="auto">
          <a:xfrm rot="5400000">
            <a:off x="7577931" y="3869532"/>
            <a:ext cx="293687" cy="0"/>
          </a:xfrm>
          <a:prstGeom prst="straightConnector1">
            <a:avLst/>
          </a:prstGeom>
          <a:noFill/>
          <a:ln w="12700">
            <a:solidFill>
              <a:schemeClr val="tx1"/>
            </a:solidFill>
            <a:round/>
            <a:headEnd/>
            <a:tailEnd type="triangle" w="med" len="med"/>
          </a:ln>
        </p:spPr>
      </p:cxnSp>
      <p:cxnSp>
        <p:nvCxnSpPr>
          <p:cNvPr id="71696" name="AutoShape 16"/>
          <p:cNvCxnSpPr>
            <a:cxnSpLocks noChangeShapeType="1"/>
            <a:stCxn id="71686" idx="3"/>
            <a:endCxn id="71687"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p:spPr>
      </p:cxnSp>
      <p:cxnSp>
        <p:nvCxnSpPr>
          <p:cNvPr id="71697" name="AutoShape 17"/>
          <p:cNvCxnSpPr>
            <a:cxnSpLocks noChangeShapeType="1"/>
            <a:stCxn id="71685" idx="3"/>
            <a:endCxn id="71686" idx="1"/>
          </p:cNvCxnSpPr>
          <p:nvPr/>
        </p:nvCxnSpPr>
        <p:spPr bwMode="auto">
          <a:xfrm>
            <a:off x="4246563" y="2095500"/>
            <a:ext cx="663575" cy="0"/>
          </a:xfrm>
          <a:prstGeom prst="straightConnector1">
            <a:avLst/>
          </a:prstGeom>
          <a:noFill/>
          <a:ln w="12700">
            <a:solidFill>
              <a:schemeClr val="tx1"/>
            </a:solidFill>
            <a:round/>
            <a:headEnd/>
            <a:tailEnd type="triangle" w="med" len="med"/>
          </a:ln>
        </p:spPr>
      </p:cxnSp>
      <p:cxnSp>
        <p:nvCxnSpPr>
          <p:cNvPr id="71698" name="AutoShape 18"/>
          <p:cNvCxnSpPr>
            <a:cxnSpLocks noChangeShapeType="1"/>
            <a:stCxn id="71689" idx="0"/>
            <a:endCxn id="71685" idx="1"/>
          </p:cNvCxnSpPr>
          <p:nvPr/>
        </p:nvCxnSpPr>
        <p:spPr bwMode="auto">
          <a:xfrm rot="-5400000">
            <a:off x="1557338" y="1936750"/>
            <a:ext cx="796925" cy="1114425"/>
          </a:xfrm>
          <a:prstGeom prst="bentConnector2">
            <a:avLst/>
          </a:prstGeom>
          <a:noFill/>
          <a:ln w="12700">
            <a:solidFill>
              <a:schemeClr val="tx1"/>
            </a:solidFill>
            <a:miter lim="800000"/>
            <a:headEnd/>
            <a:tailEnd type="triangle" w="med" len="med"/>
          </a:ln>
        </p:spPr>
      </p:cxnSp>
      <p:sp>
        <p:nvSpPr>
          <p:cNvPr id="71699"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1700"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1701" name="Picture 24"/>
          <p:cNvPicPr>
            <a:picLocks noChangeAspect="1" noChangeArrowheads="1"/>
          </p:cNvPicPr>
          <p:nvPr/>
        </p:nvPicPr>
        <p:blipFill>
          <a:blip r:embed="rId3"/>
          <a:srcRect l="39732" t="50377" r="21088"/>
          <a:stretch>
            <a:fillRect/>
          </a:stretch>
        </p:blipFill>
        <p:spPr bwMode="auto">
          <a:xfrm>
            <a:off x="4321175" y="3765550"/>
            <a:ext cx="2427288" cy="1849438"/>
          </a:xfrm>
          <a:prstGeom prst="rect">
            <a:avLst/>
          </a:prstGeom>
          <a:noFill/>
          <a:ln w="9525">
            <a:solidFill>
              <a:schemeClr val="tx1"/>
            </a:solidFill>
            <a:miter lim="800000"/>
            <a:headEnd/>
            <a:tailEnd/>
          </a:ln>
        </p:spPr>
      </p:pic>
      <p:pic>
        <p:nvPicPr>
          <p:cNvPr id="71702" name="Picture 23"/>
          <p:cNvPicPr>
            <a:picLocks noChangeAspect="1" noChangeArrowheads="1"/>
          </p:cNvPicPr>
          <p:nvPr/>
        </p:nvPicPr>
        <p:blipFill>
          <a:blip r:embed="rId3"/>
          <a:srcRect r="60266" b="50418"/>
          <a:stretch>
            <a:fillRect/>
          </a:stretch>
        </p:blipFill>
        <p:spPr bwMode="auto">
          <a:xfrm>
            <a:off x="2363788" y="2674938"/>
            <a:ext cx="2462212" cy="1847850"/>
          </a:xfrm>
          <a:prstGeom prst="rect">
            <a:avLst/>
          </a:prstGeom>
          <a:noFill/>
          <a:ln w="9525">
            <a:solidFill>
              <a:schemeClr val="tx1"/>
            </a:solidFill>
            <a:miter lim="800000"/>
            <a:headEnd/>
            <a:tailEnd/>
          </a:ln>
        </p:spPr>
      </p:pic>
      <p:grpSp>
        <p:nvGrpSpPr>
          <p:cNvPr id="71703" name="Group 25"/>
          <p:cNvGrpSpPr>
            <a:grpSpLocks/>
          </p:cNvGrpSpPr>
          <p:nvPr/>
        </p:nvGrpSpPr>
        <p:grpSpPr bwMode="auto">
          <a:xfrm>
            <a:off x="-3175" y="1631950"/>
            <a:ext cx="260350" cy="5229225"/>
            <a:chOff x="-2" y="1034"/>
            <a:chExt cx="164" cy="3294"/>
          </a:xfrm>
        </p:grpSpPr>
        <p:pic>
          <p:nvPicPr>
            <p:cNvPr id="71704" name="Picture 26"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71705" name="Rectangle 2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fontScale="90000"/>
          </a:bodyPr>
          <a:lstStyle/>
          <a:p>
            <a:pPr eaLnBrk="1" hangingPunct="1"/>
            <a:r>
              <a:rPr lang="en-IE" sz="3600"/>
              <a:t>Key Stages in Digital Image Processing:</a:t>
            </a:r>
            <a:br>
              <a:rPr lang="en-IE" sz="3600"/>
            </a:br>
            <a:r>
              <a:rPr lang="en-IE" sz="3600"/>
              <a:t>Morphological Processing</a:t>
            </a:r>
            <a:endParaRPr lang="en-US" sz="3600"/>
          </a:p>
        </p:txBody>
      </p:sp>
      <p:sp>
        <p:nvSpPr>
          <p:cNvPr id="73731" name="Rectangle 3"/>
          <p:cNvSpPr>
            <a:spLocks noGrp="1" noChangeArrowheads="1"/>
          </p:cNvSpPr>
          <p:nvPr>
            <p:ph sz="quarter" idx="1"/>
          </p:nvPr>
        </p:nvSpPr>
        <p:spPr/>
        <p:txBody>
          <a:bodyPr/>
          <a:lstStyle/>
          <a:p>
            <a:pPr marL="0" indent="0" eaLnBrk="1" hangingPunct="1"/>
            <a:endParaRPr lang="en-GB"/>
          </a:p>
        </p:txBody>
      </p:sp>
      <p:sp>
        <p:nvSpPr>
          <p:cNvPr id="73732"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3733"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3734" name="Rectangle 6"/>
          <p:cNvSpPr>
            <a:spLocks noChangeArrowheads="1"/>
          </p:cNvSpPr>
          <p:nvPr/>
        </p:nvSpPr>
        <p:spPr bwMode="auto">
          <a:xfrm>
            <a:off x="4910138" y="1679575"/>
            <a:ext cx="1695450" cy="830263"/>
          </a:xfrm>
          <a:prstGeom prst="rect">
            <a:avLst/>
          </a:prstGeom>
          <a:solidFill>
            <a:schemeClr val="accent1"/>
          </a:solidFill>
          <a:ln w="38100">
            <a:solidFill>
              <a:schemeClr val="tx1"/>
            </a:solidFill>
            <a:miter lim="800000"/>
            <a:headEnd/>
            <a:tailEnd/>
          </a:ln>
        </p:spPr>
        <p:txBody>
          <a:bodyPr anchor="ctr"/>
          <a:lstStyle/>
          <a:p>
            <a:pPr algn="ctr"/>
            <a:r>
              <a:rPr lang="en-IE"/>
              <a:t>Morphological Processing</a:t>
            </a:r>
            <a:endParaRPr lang="en-US"/>
          </a:p>
        </p:txBody>
      </p:sp>
      <p:sp>
        <p:nvSpPr>
          <p:cNvPr id="73735"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3736"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3737"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3738"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3739" name="Text Box 11"/>
          <p:cNvSpPr txBox="1">
            <a:spLocks noChangeArrowheads="1"/>
          </p:cNvSpPr>
          <p:nvPr/>
        </p:nvSpPr>
        <p:spPr bwMode="auto">
          <a:xfrm>
            <a:off x="455613" y="5372100"/>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73740" name="AutoShape 12"/>
          <p:cNvCxnSpPr>
            <a:cxnSpLocks noChangeShapeType="1"/>
            <a:stCxn id="73739" idx="0"/>
            <a:endCxn id="73732" idx="2"/>
          </p:cNvCxnSpPr>
          <p:nvPr/>
        </p:nvCxnSpPr>
        <p:spPr bwMode="auto">
          <a:xfrm rot="-5400000">
            <a:off x="1135857" y="5109369"/>
            <a:ext cx="525462" cy="0"/>
          </a:xfrm>
          <a:prstGeom prst="straightConnector1">
            <a:avLst/>
          </a:prstGeom>
          <a:noFill/>
          <a:ln w="12700">
            <a:solidFill>
              <a:schemeClr val="tx1"/>
            </a:solidFill>
            <a:round/>
            <a:headEnd/>
            <a:tailEnd type="triangle" w="med" len="med"/>
          </a:ln>
        </p:spPr>
      </p:cxnSp>
      <p:cxnSp>
        <p:nvCxnSpPr>
          <p:cNvPr id="73741" name="AutoShape 13"/>
          <p:cNvCxnSpPr>
            <a:cxnSpLocks noChangeShapeType="1"/>
            <a:stCxn id="73732" idx="0"/>
            <a:endCxn id="73737" idx="2"/>
          </p:cNvCxnSpPr>
          <p:nvPr/>
        </p:nvCxnSpPr>
        <p:spPr bwMode="auto">
          <a:xfrm rot="-5400000">
            <a:off x="1251744" y="3869532"/>
            <a:ext cx="293687" cy="0"/>
          </a:xfrm>
          <a:prstGeom prst="straightConnector1">
            <a:avLst/>
          </a:prstGeom>
          <a:noFill/>
          <a:ln w="12700">
            <a:solidFill>
              <a:schemeClr val="tx1"/>
            </a:solidFill>
            <a:round/>
            <a:headEnd/>
            <a:tailEnd type="triangle" w="med" len="med"/>
          </a:ln>
        </p:spPr>
      </p:cxnSp>
      <p:cxnSp>
        <p:nvCxnSpPr>
          <p:cNvPr id="73742" name="AutoShape 14"/>
          <p:cNvCxnSpPr>
            <a:cxnSpLocks noChangeShapeType="1"/>
            <a:stCxn id="73738" idx="2"/>
            <a:endCxn id="73736" idx="0"/>
          </p:cNvCxnSpPr>
          <p:nvPr/>
        </p:nvCxnSpPr>
        <p:spPr bwMode="auto">
          <a:xfrm rot="5400000">
            <a:off x="7577931" y="4993482"/>
            <a:ext cx="293687" cy="0"/>
          </a:xfrm>
          <a:prstGeom prst="straightConnector1">
            <a:avLst/>
          </a:prstGeom>
          <a:noFill/>
          <a:ln w="12700">
            <a:solidFill>
              <a:schemeClr val="tx1"/>
            </a:solidFill>
            <a:round/>
            <a:headEnd/>
            <a:tailEnd type="triangle" w="med" len="med"/>
          </a:ln>
        </p:spPr>
      </p:cxnSp>
      <p:cxnSp>
        <p:nvCxnSpPr>
          <p:cNvPr id="73743" name="AutoShape 15"/>
          <p:cNvCxnSpPr>
            <a:cxnSpLocks noChangeShapeType="1"/>
            <a:stCxn id="73735" idx="2"/>
            <a:endCxn id="73738" idx="0"/>
          </p:cNvCxnSpPr>
          <p:nvPr/>
        </p:nvCxnSpPr>
        <p:spPr bwMode="auto">
          <a:xfrm rot="5400000">
            <a:off x="7577931" y="3869532"/>
            <a:ext cx="293687" cy="0"/>
          </a:xfrm>
          <a:prstGeom prst="straightConnector1">
            <a:avLst/>
          </a:prstGeom>
          <a:noFill/>
          <a:ln w="12700">
            <a:solidFill>
              <a:schemeClr val="tx1"/>
            </a:solidFill>
            <a:round/>
            <a:headEnd/>
            <a:tailEnd type="triangle" w="med" len="med"/>
          </a:ln>
        </p:spPr>
      </p:cxnSp>
      <p:cxnSp>
        <p:nvCxnSpPr>
          <p:cNvPr id="73744" name="AutoShape 16"/>
          <p:cNvCxnSpPr>
            <a:cxnSpLocks noChangeShapeType="1"/>
            <a:stCxn id="73734" idx="3"/>
            <a:endCxn id="73735" idx="0"/>
          </p:cNvCxnSpPr>
          <p:nvPr/>
        </p:nvCxnSpPr>
        <p:spPr bwMode="auto">
          <a:xfrm>
            <a:off x="6624638" y="2095500"/>
            <a:ext cx="1100137" cy="796925"/>
          </a:xfrm>
          <a:prstGeom prst="bentConnector2">
            <a:avLst/>
          </a:prstGeom>
          <a:noFill/>
          <a:ln w="12700">
            <a:solidFill>
              <a:schemeClr val="tx1"/>
            </a:solidFill>
            <a:miter lim="800000"/>
            <a:headEnd/>
            <a:tailEnd type="triangle" w="med" len="med"/>
          </a:ln>
        </p:spPr>
      </p:cxnSp>
      <p:cxnSp>
        <p:nvCxnSpPr>
          <p:cNvPr id="73745" name="AutoShape 17"/>
          <p:cNvCxnSpPr>
            <a:cxnSpLocks noChangeShapeType="1"/>
            <a:stCxn id="73733" idx="3"/>
            <a:endCxn id="73734" idx="1"/>
          </p:cNvCxnSpPr>
          <p:nvPr/>
        </p:nvCxnSpPr>
        <p:spPr bwMode="auto">
          <a:xfrm>
            <a:off x="4227513" y="2095500"/>
            <a:ext cx="663575" cy="0"/>
          </a:xfrm>
          <a:prstGeom prst="straightConnector1">
            <a:avLst/>
          </a:prstGeom>
          <a:noFill/>
          <a:ln w="12700">
            <a:solidFill>
              <a:schemeClr val="tx1"/>
            </a:solidFill>
            <a:round/>
            <a:headEnd/>
            <a:tailEnd type="triangle" w="med" len="med"/>
          </a:ln>
        </p:spPr>
      </p:cxnSp>
      <p:cxnSp>
        <p:nvCxnSpPr>
          <p:cNvPr id="73746" name="AutoShape 18"/>
          <p:cNvCxnSpPr>
            <a:cxnSpLocks noChangeShapeType="1"/>
            <a:stCxn id="73737" idx="0"/>
            <a:endCxn id="73733"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p:spPr>
      </p:cxnSp>
      <p:sp>
        <p:nvSpPr>
          <p:cNvPr id="73747"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3748"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3749" name="Picture 21"/>
          <p:cNvPicPr>
            <a:picLocks noChangeAspect="1" noChangeArrowheads="1"/>
          </p:cNvPicPr>
          <p:nvPr/>
        </p:nvPicPr>
        <p:blipFill>
          <a:blip r:embed="rId3"/>
          <a:srcRect r="19370"/>
          <a:stretch>
            <a:fillRect/>
          </a:stretch>
        </p:blipFill>
        <p:spPr bwMode="auto">
          <a:xfrm>
            <a:off x="2827338" y="2563813"/>
            <a:ext cx="3460750" cy="3163887"/>
          </a:xfrm>
          <a:prstGeom prst="rect">
            <a:avLst/>
          </a:prstGeom>
          <a:noFill/>
          <a:ln w="9525">
            <a:noFill/>
            <a:miter lim="800000"/>
            <a:headEnd/>
            <a:tailEnd/>
          </a:ln>
        </p:spPr>
      </p:pic>
      <p:grpSp>
        <p:nvGrpSpPr>
          <p:cNvPr id="73750" name="Group 22"/>
          <p:cNvGrpSpPr>
            <a:grpSpLocks/>
          </p:cNvGrpSpPr>
          <p:nvPr/>
        </p:nvGrpSpPr>
        <p:grpSpPr bwMode="auto">
          <a:xfrm>
            <a:off x="-3175" y="1631950"/>
            <a:ext cx="260350" cy="5229225"/>
            <a:chOff x="-2" y="1034"/>
            <a:chExt cx="164" cy="3294"/>
          </a:xfrm>
        </p:grpSpPr>
        <p:pic>
          <p:nvPicPr>
            <p:cNvPr id="73751" name="Picture 23"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73752"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fontScale="90000"/>
          </a:bodyPr>
          <a:lstStyle/>
          <a:p>
            <a:pPr eaLnBrk="1" hangingPunct="1"/>
            <a:r>
              <a:rPr lang="en-IE" sz="3600"/>
              <a:t>Key Stages in Digital Image Processing:</a:t>
            </a:r>
            <a:br>
              <a:rPr lang="en-IE" sz="3600"/>
            </a:br>
            <a:r>
              <a:rPr lang="en-IE" sz="3600"/>
              <a:t>Segmentation</a:t>
            </a:r>
            <a:endParaRPr lang="en-US" sz="3600"/>
          </a:p>
        </p:txBody>
      </p:sp>
      <p:sp>
        <p:nvSpPr>
          <p:cNvPr id="75779" name="Rectangle 3"/>
          <p:cNvSpPr>
            <a:spLocks noGrp="1" noChangeArrowheads="1"/>
          </p:cNvSpPr>
          <p:nvPr>
            <p:ph sz="quarter" idx="1"/>
          </p:nvPr>
        </p:nvSpPr>
        <p:spPr/>
        <p:txBody>
          <a:bodyPr/>
          <a:lstStyle/>
          <a:p>
            <a:pPr marL="0" indent="0" eaLnBrk="1" hangingPunct="1"/>
            <a:endParaRPr lang="en-GB"/>
          </a:p>
        </p:txBody>
      </p:sp>
      <p:sp>
        <p:nvSpPr>
          <p:cNvPr id="75780"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5781"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5782"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5783" name="Rectangle 7"/>
          <p:cNvSpPr>
            <a:spLocks noChangeArrowheads="1"/>
          </p:cNvSpPr>
          <p:nvPr/>
        </p:nvSpPr>
        <p:spPr bwMode="auto">
          <a:xfrm>
            <a:off x="6877050" y="2892425"/>
            <a:ext cx="1695450" cy="830263"/>
          </a:xfrm>
          <a:prstGeom prst="rect">
            <a:avLst/>
          </a:prstGeom>
          <a:solidFill>
            <a:schemeClr val="accent1"/>
          </a:solidFill>
          <a:ln w="38100">
            <a:solidFill>
              <a:schemeClr val="tx1"/>
            </a:solidFill>
            <a:miter lim="800000"/>
            <a:headEnd/>
            <a:tailEnd/>
          </a:ln>
        </p:spPr>
        <p:txBody>
          <a:bodyPr anchor="ctr"/>
          <a:lstStyle/>
          <a:p>
            <a:pPr algn="ctr"/>
            <a:r>
              <a:rPr lang="en-IE"/>
              <a:t>Segmentation</a:t>
            </a:r>
            <a:endParaRPr lang="en-US"/>
          </a:p>
        </p:txBody>
      </p:sp>
      <p:sp>
        <p:nvSpPr>
          <p:cNvPr id="75784"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5785"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5786"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5787" name="Text Box 11"/>
          <p:cNvSpPr txBox="1">
            <a:spLocks noChangeArrowheads="1"/>
          </p:cNvSpPr>
          <p:nvPr/>
        </p:nvSpPr>
        <p:spPr bwMode="auto">
          <a:xfrm>
            <a:off x="455613" y="5372100"/>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75788" name="AutoShape 12"/>
          <p:cNvCxnSpPr>
            <a:cxnSpLocks noChangeShapeType="1"/>
            <a:stCxn id="75787" idx="0"/>
            <a:endCxn id="75780" idx="2"/>
          </p:cNvCxnSpPr>
          <p:nvPr/>
        </p:nvCxnSpPr>
        <p:spPr bwMode="auto">
          <a:xfrm rot="-5400000">
            <a:off x="1135857" y="5109369"/>
            <a:ext cx="525462" cy="0"/>
          </a:xfrm>
          <a:prstGeom prst="straightConnector1">
            <a:avLst/>
          </a:prstGeom>
          <a:noFill/>
          <a:ln w="12700">
            <a:solidFill>
              <a:schemeClr val="tx1"/>
            </a:solidFill>
            <a:round/>
            <a:headEnd/>
            <a:tailEnd type="triangle" w="med" len="med"/>
          </a:ln>
        </p:spPr>
      </p:cxnSp>
      <p:cxnSp>
        <p:nvCxnSpPr>
          <p:cNvPr id="75789" name="AutoShape 13"/>
          <p:cNvCxnSpPr>
            <a:cxnSpLocks noChangeShapeType="1"/>
            <a:stCxn id="75780" idx="0"/>
            <a:endCxn id="75785" idx="2"/>
          </p:cNvCxnSpPr>
          <p:nvPr/>
        </p:nvCxnSpPr>
        <p:spPr bwMode="auto">
          <a:xfrm rot="-5400000">
            <a:off x="1251744" y="3869532"/>
            <a:ext cx="293687" cy="0"/>
          </a:xfrm>
          <a:prstGeom prst="straightConnector1">
            <a:avLst/>
          </a:prstGeom>
          <a:noFill/>
          <a:ln w="12700">
            <a:solidFill>
              <a:schemeClr val="tx1"/>
            </a:solidFill>
            <a:round/>
            <a:headEnd/>
            <a:tailEnd type="triangle" w="med" len="med"/>
          </a:ln>
        </p:spPr>
      </p:cxnSp>
      <p:cxnSp>
        <p:nvCxnSpPr>
          <p:cNvPr id="75790" name="AutoShape 14"/>
          <p:cNvCxnSpPr>
            <a:cxnSpLocks noChangeShapeType="1"/>
            <a:stCxn id="75786" idx="2"/>
            <a:endCxn id="75784" idx="0"/>
          </p:cNvCxnSpPr>
          <p:nvPr/>
        </p:nvCxnSpPr>
        <p:spPr bwMode="auto">
          <a:xfrm rot="5400000">
            <a:off x="7577931" y="4993482"/>
            <a:ext cx="293687" cy="0"/>
          </a:xfrm>
          <a:prstGeom prst="straightConnector1">
            <a:avLst/>
          </a:prstGeom>
          <a:noFill/>
          <a:ln w="12700">
            <a:solidFill>
              <a:schemeClr val="tx1"/>
            </a:solidFill>
            <a:round/>
            <a:headEnd/>
            <a:tailEnd type="triangle" w="med" len="med"/>
          </a:ln>
        </p:spPr>
      </p:cxnSp>
      <p:cxnSp>
        <p:nvCxnSpPr>
          <p:cNvPr id="75791" name="AutoShape 15"/>
          <p:cNvCxnSpPr>
            <a:cxnSpLocks noChangeShapeType="1"/>
            <a:stCxn id="75783" idx="2"/>
            <a:endCxn id="75786" idx="0"/>
          </p:cNvCxnSpPr>
          <p:nvPr/>
        </p:nvCxnSpPr>
        <p:spPr bwMode="auto">
          <a:xfrm rot="5400000">
            <a:off x="7587456" y="3879057"/>
            <a:ext cx="274637" cy="0"/>
          </a:xfrm>
          <a:prstGeom prst="straightConnector1">
            <a:avLst/>
          </a:prstGeom>
          <a:noFill/>
          <a:ln w="12700">
            <a:solidFill>
              <a:schemeClr val="tx1"/>
            </a:solidFill>
            <a:round/>
            <a:headEnd/>
            <a:tailEnd type="triangle" w="med" len="med"/>
          </a:ln>
        </p:spPr>
      </p:cxnSp>
      <p:cxnSp>
        <p:nvCxnSpPr>
          <p:cNvPr id="75792" name="AutoShape 16"/>
          <p:cNvCxnSpPr>
            <a:cxnSpLocks noChangeShapeType="1"/>
            <a:stCxn id="75782" idx="3"/>
            <a:endCxn id="75783" idx="0"/>
          </p:cNvCxnSpPr>
          <p:nvPr/>
        </p:nvCxnSpPr>
        <p:spPr bwMode="auto">
          <a:xfrm>
            <a:off x="6605588" y="2095500"/>
            <a:ext cx="1119187" cy="777875"/>
          </a:xfrm>
          <a:prstGeom prst="bentConnector2">
            <a:avLst/>
          </a:prstGeom>
          <a:noFill/>
          <a:ln w="12700">
            <a:solidFill>
              <a:schemeClr val="tx1"/>
            </a:solidFill>
            <a:miter lim="800000"/>
            <a:headEnd/>
            <a:tailEnd type="triangle" w="med" len="med"/>
          </a:ln>
        </p:spPr>
      </p:cxnSp>
      <p:cxnSp>
        <p:nvCxnSpPr>
          <p:cNvPr id="75793" name="AutoShape 17"/>
          <p:cNvCxnSpPr>
            <a:cxnSpLocks noChangeShapeType="1"/>
            <a:stCxn id="75781" idx="3"/>
            <a:endCxn id="75782" idx="1"/>
          </p:cNvCxnSpPr>
          <p:nvPr/>
        </p:nvCxnSpPr>
        <p:spPr bwMode="auto">
          <a:xfrm>
            <a:off x="4227513" y="2095500"/>
            <a:ext cx="682625" cy="0"/>
          </a:xfrm>
          <a:prstGeom prst="straightConnector1">
            <a:avLst/>
          </a:prstGeom>
          <a:noFill/>
          <a:ln w="12700">
            <a:solidFill>
              <a:schemeClr val="tx1"/>
            </a:solidFill>
            <a:round/>
            <a:headEnd/>
            <a:tailEnd type="triangle" w="med" len="med"/>
          </a:ln>
        </p:spPr>
      </p:cxnSp>
      <p:cxnSp>
        <p:nvCxnSpPr>
          <p:cNvPr id="75794" name="AutoShape 18"/>
          <p:cNvCxnSpPr>
            <a:cxnSpLocks noChangeShapeType="1"/>
            <a:stCxn id="75785" idx="0"/>
            <a:endCxn id="75781"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p:spPr>
      </p:cxnSp>
      <p:sp>
        <p:nvSpPr>
          <p:cNvPr id="75795"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5796"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5797" name="Picture 21"/>
          <p:cNvPicPr>
            <a:picLocks noChangeAspect="1" noChangeArrowheads="1"/>
          </p:cNvPicPr>
          <p:nvPr/>
        </p:nvPicPr>
        <p:blipFill>
          <a:blip r:embed="rId3">
            <a:lum contrast="12000"/>
          </a:blip>
          <a:srcRect r="21220"/>
          <a:stretch>
            <a:fillRect/>
          </a:stretch>
        </p:blipFill>
        <p:spPr bwMode="auto">
          <a:xfrm>
            <a:off x="2881313" y="2559050"/>
            <a:ext cx="3349625" cy="3063875"/>
          </a:xfrm>
          <a:prstGeom prst="rect">
            <a:avLst/>
          </a:prstGeom>
          <a:noFill/>
          <a:ln w="9525">
            <a:noFill/>
            <a:miter lim="800000"/>
            <a:headEnd/>
            <a:tailEnd/>
          </a:ln>
        </p:spPr>
      </p:pic>
      <p:pic>
        <p:nvPicPr>
          <p:cNvPr id="75798" name="Picture 22"/>
          <p:cNvPicPr>
            <a:picLocks noChangeAspect="1" noChangeArrowheads="1"/>
          </p:cNvPicPr>
          <p:nvPr/>
        </p:nvPicPr>
        <p:blipFill>
          <a:blip r:embed="rId3">
            <a:lum bright="-24000" contrast="60000"/>
          </a:blip>
          <a:srcRect t="52643" r="59154"/>
          <a:stretch>
            <a:fillRect/>
          </a:stretch>
        </p:blipFill>
        <p:spPr bwMode="auto">
          <a:xfrm>
            <a:off x="2844800" y="4183063"/>
            <a:ext cx="1736725" cy="1450975"/>
          </a:xfrm>
          <a:prstGeom prst="rect">
            <a:avLst/>
          </a:prstGeom>
          <a:noFill/>
          <a:ln w="9525">
            <a:noFill/>
            <a:miter lim="800000"/>
            <a:headEnd/>
            <a:tailEnd/>
          </a:ln>
        </p:spPr>
      </p:pic>
      <p:grpSp>
        <p:nvGrpSpPr>
          <p:cNvPr id="75799" name="Group 23"/>
          <p:cNvGrpSpPr>
            <a:grpSpLocks/>
          </p:cNvGrpSpPr>
          <p:nvPr/>
        </p:nvGrpSpPr>
        <p:grpSpPr bwMode="auto">
          <a:xfrm>
            <a:off x="-3175" y="1631950"/>
            <a:ext cx="260350" cy="5229225"/>
            <a:chOff x="-2" y="1034"/>
            <a:chExt cx="164" cy="3294"/>
          </a:xfrm>
        </p:grpSpPr>
        <p:pic>
          <p:nvPicPr>
            <p:cNvPr id="75800" name="Picture 24"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75801" name="Rectangle 25"/>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Object Recognition</a:t>
            </a:r>
            <a:endParaRPr lang="en-US" sz="3600"/>
          </a:p>
        </p:txBody>
      </p:sp>
      <p:sp>
        <p:nvSpPr>
          <p:cNvPr id="77827" name="Rectangle 3"/>
          <p:cNvSpPr>
            <a:spLocks noGrp="1" noChangeArrowheads="1"/>
          </p:cNvSpPr>
          <p:nvPr>
            <p:ph sz="quarter" idx="1"/>
          </p:nvPr>
        </p:nvSpPr>
        <p:spPr/>
        <p:txBody>
          <a:bodyPr/>
          <a:lstStyle/>
          <a:p>
            <a:pPr marL="0" indent="0" eaLnBrk="1" hangingPunct="1"/>
            <a:endParaRPr lang="en-GB"/>
          </a:p>
        </p:txBody>
      </p:sp>
      <p:sp>
        <p:nvSpPr>
          <p:cNvPr id="77828"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7829"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7830"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7831"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7832"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7833"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7834" name="Rectangle 10"/>
          <p:cNvSpPr>
            <a:spLocks noChangeArrowheads="1"/>
          </p:cNvSpPr>
          <p:nvPr/>
        </p:nvSpPr>
        <p:spPr bwMode="auto">
          <a:xfrm>
            <a:off x="6877050" y="4016375"/>
            <a:ext cx="1695450" cy="830263"/>
          </a:xfrm>
          <a:prstGeom prst="rect">
            <a:avLst/>
          </a:prstGeom>
          <a:solidFill>
            <a:schemeClr val="accent1"/>
          </a:solidFill>
          <a:ln w="38100">
            <a:solidFill>
              <a:schemeClr val="tx1"/>
            </a:solidFill>
            <a:miter lim="800000"/>
            <a:headEnd/>
            <a:tailEnd/>
          </a:ln>
        </p:spPr>
        <p:txBody>
          <a:bodyPr anchor="ctr"/>
          <a:lstStyle/>
          <a:p>
            <a:pPr algn="ctr"/>
            <a:r>
              <a:rPr lang="en-IE" sz="1700"/>
              <a:t>Object Recognition</a:t>
            </a:r>
            <a:endParaRPr lang="en-US" sz="1700"/>
          </a:p>
        </p:txBody>
      </p:sp>
      <p:sp>
        <p:nvSpPr>
          <p:cNvPr id="77835" name="Text Box 11"/>
          <p:cNvSpPr txBox="1">
            <a:spLocks noChangeArrowheads="1"/>
          </p:cNvSpPr>
          <p:nvPr/>
        </p:nvSpPr>
        <p:spPr bwMode="auto">
          <a:xfrm>
            <a:off x="455613" y="5372100"/>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77836" name="AutoShape 12"/>
          <p:cNvCxnSpPr>
            <a:cxnSpLocks noChangeShapeType="1"/>
            <a:stCxn id="77835" idx="0"/>
            <a:endCxn id="77828" idx="2"/>
          </p:cNvCxnSpPr>
          <p:nvPr/>
        </p:nvCxnSpPr>
        <p:spPr bwMode="auto">
          <a:xfrm rot="-5400000">
            <a:off x="1135857" y="5109369"/>
            <a:ext cx="525462" cy="0"/>
          </a:xfrm>
          <a:prstGeom prst="straightConnector1">
            <a:avLst/>
          </a:prstGeom>
          <a:noFill/>
          <a:ln w="12700">
            <a:solidFill>
              <a:schemeClr val="tx1"/>
            </a:solidFill>
            <a:round/>
            <a:headEnd/>
            <a:tailEnd type="triangle" w="med" len="med"/>
          </a:ln>
        </p:spPr>
      </p:cxnSp>
      <p:cxnSp>
        <p:nvCxnSpPr>
          <p:cNvPr id="77837" name="AutoShape 13"/>
          <p:cNvCxnSpPr>
            <a:cxnSpLocks noChangeShapeType="1"/>
            <a:stCxn id="77828" idx="0"/>
            <a:endCxn id="77833" idx="2"/>
          </p:cNvCxnSpPr>
          <p:nvPr/>
        </p:nvCxnSpPr>
        <p:spPr bwMode="auto">
          <a:xfrm rot="-5400000">
            <a:off x="1251744" y="3869532"/>
            <a:ext cx="293687" cy="0"/>
          </a:xfrm>
          <a:prstGeom prst="straightConnector1">
            <a:avLst/>
          </a:prstGeom>
          <a:noFill/>
          <a:ln w="12700">
            <a:solidFill>
              <a:schemeClr val="tx1"/>
            </a:solidFill>
            <a:round/>
            <a:headEnd/>
            <a:tailEnd type="triangle" w="med" len="med"/>
          </a:ln>
        </p:spPr>
      </p:cxnSp>
      <p:cxnSp>
        <p:nvCxnSpPr>
          <p:cNvPr id="77838" name="AutoShape 14"/>
          <p:cNvCxnSpPr>
            <a:cxnSpLocks noChangeShapeType="1"/>
            <a:stCxn id="77834" idx="2"/>
            <a:endCxn id="77832" idx="0"/>
          </p:cNvCxnSpPr>
          <p:nvPr/>
        </p:nvCxnSpPr>
        <p:spPr bwMode="auto">
          <a:xfrm rot="5400000">
            <a:off x="7587456" y="5003007"/>
            <a:ext cx="274637" cy="0"/>
          </a:xfrm>
          <a:prstGeom prst="straightConnector1">
            <a:avLst/>
          </a:prstGeom>
          <a:noFill/>
          <a:ln w="12700">
            <a:solidFill>
              <a:schemeClr val="tx1"/>
            </a:solidFill>
            <a:round/>
            <a:headEnd/>
            <a:tailEnd type="triangle" w="med" len="med"/>
          </a:ln>
        </p:spPr>
      </p:cxnSp>
      <p:cxnSp>
        <p:nvCxnSpPr>
          <p:cNvPr id="77839" name="AutoShape 15"/>
          <p:cNvCxnSpPr>
            <a:cxnSpLocks noChangeShapeType="1"/>
            <a:stCxn id="77831" idx="2"/>
            <a:endCxn id="77834" idx="0"/>
          </p:cNvCxnSpPr>
          <p:nvPr/>
        </p:nvCxnSpPr>
        <p:spPr bwMode="auto">
          <a:xfrm rot="5400000">
            <a:off x="7587456" y="3860007"/>
            <a:ext cx="274637" cy="0"/>
          </a:xfrm>
          <a:prstGeom prst="straightConnector1">
            <a:avLst/>
          </a:prstGeom>
          <a:noFill/>
          <a:ln w="12700">
            <a:solidFill>
              <a:schemeClr val="tx1"/>
            </a:solidFill>
            <a:round/>
            <a:headEnd/>
            <a:tailEnd type="triangle" w="med" len="med"/>
          </a:ln>
        </p:spPr>
      </p:cxnSp>
      <p:cxnSp>
        <p:nvCxnSpPr>
          <p:cNvPr id="77840" name="AutoShape 16"/>
          <p:cNvCxnSpPr>
            <a:cxnSpLocks noChangeShapeType="1"/>
            <a:stCxn id="77830" idx="3"/>
            <a:endCxn id="77831"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p:spPr>
      </p:cxnSp>
      <p:cxnSp>
        <p:nvCxnSpPr>
          <p:cNvPr id="77841" name="AutoShape 17"/>
          <p:cNvCxnSpPr>
            <a:cxnSpLocks noChangeShapeType="1"/>
            <a:stCxn id="77829" idx="3"/>
            <a:endCxn id="77830" idx="1"/>
          </p:cNvCxnSpPr>
          <p:nvPr/>
        </p:nvCxnSpPr>
        <p:spPr bwMode="auto">
          <a:xfrm>
            <a:off x="4227513" y="2095500"/>
            <a:ext cx="682625" cy="0"/>
          </a:xfrm>
          <a:prstGeom prst="straightConnector1">
            <a:avLst/>
          </a:prstGeom>
          <a:noFill/>
          <a:ln w="12700">
            <a:solidFill>
              <a:schemeClr val="tx1"/>
            </a:solidFill>
            <a:round/>
            <a:headEnd/>
            <a:tailEnd type="triangle" w="med" len="med"/>
          </a:ln>
        </p:spPr>
      </p:cxnSp>
      <p:cxnSp>
        <p:nvCxnSpPr>
          <p:cNvPr id="77842" name="AutoShape 18"/>
          <p:cNvCxnSpPr>
            <a:cxnSpLocks noChangeShapeType="1"/>
            <a:stCxn id="77833" idx="0"/>
            <a:endCxn id="77829"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p:spPr>
      </p:cxnSp>
      <p:sp>
        <p:nvSpPr>
          <p:cNvPr id="77843"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7844"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7845" name="Picture 21"/>
          <p:cNvPicPr>
            <a:picLocks noChangeAspect="1" noChangeArrowheads="1"/>
          </p:cNvPicPr>
          <p:nvPr/>
        </p:nvPicPr>
        <p:blipFill>
          <a:blip r:embed="rId3">
            <a:lum bright="-6000" contrast="30000"/>
          </a:blip>
          <a:srcRect l="26077"/>
          <a:stretch>
            <a:fillRect/>
          </a:stretch>
        </p:blipFill>
        <p:spPr bwMode="auto">
          <a:xfrm>
            <a:off x="2790825" y="2668588"/>
            <a:ext cx="3524250" cy="2911475"/>
          </a:xfrm>
          <a:prstGeom prst="rect">
            <a:avLst/>
          </a:prstGeom>
          <a:noFill/>
          <a:ln w="9525">
            <a:noFill/>
            <a:miter lim="800000"/>
            <a:headEnd/>
            <a:tailEnd/>
          </a:ln>
        </p:spPr>
      </p:pic>
      <p:grpSp>
        <p:nvGrpSpPr>
          <p:cNvPr id="77846" name="Group 22"/>
          <p:cNvGrpSpPr>
            <a:grpSpLocks/>
          </p:cNvGrpSpPr>
          <p:nvPr/>
        </p:nvGrpSpPr>
        <p:grpSpPr bwMode="auto">
          <a:xfrm>
            <a:off x="-3175" y="1631950"/>
            <a:ext cx="260350" cy="5229225"/>
            <a:chOff x="-2" y="1034"/>
            <a:chExt cx="164" cy="3294"/>
          </a:xfrm>
        </p:grpSpPr>
        <p:pic>
          <p:nvPicPr>
            <p:cNvPr id="77847" name="Picture 23"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77848"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IE"/>
              <a:t>Contents</a:t>
            </a:r>
            <a:endParaRPr lang="en-US"/>
          </a:p>
        </p:txBody>
      </p:sp>
      <p:sp>
        <p:nvSpPr>
          <p:cNvPr id="22531" name="Rectangle 3"/>
          <p:cNvSpPr>
            <a:spLocks noGrp="1" noChangeArrowheads="1"/>
          </p:cNvSpPr>
          <p:nvPr>
            <p:ph sz="quarter" idx="1"/>
          </p:nvPr>
        </p:nvSpPr>
        <p:spPr/>
        <p:txBody>
          <a:bodyPr/>
          <a:lstStyle/>
          <a:p>
            <a:pPr marL="0" indent="0" eaLnBrk="1" hangingPunct="1"/>
            <a:r>
              <a:rPr lang="en-IE"/>
              <a:t>This lecture will cover:</a:t>
            </a:r>
          </a:p>
          <a:p>
            <a:pPr lvl="1" eaLnBrk="1" hangingPunct="1"/>
            <a:r>
              <a:rPr lang="en-IE">
                <a:ea typeface="ＭＳ Ｐゴシック" pitchFamily="-110" charset="-128"/>
              </a:rPr>
              <a:t>What is a digital image?</a:t>
            </a:r>
          </a:p>
          <a:p>
            <a:pPr lvl="1" eaLnBrk="1" hangingPunct="1"/>
            <a:r>
              <a:rPr lang="en-IE">
                <a:ea typeface="ＭＳ Ｐゴシック" pitchFamily="-110" charset="-128"/>
              </a:rPr>
              <a:t>What is digital image processing?</a:t>
            </a:r>
          </a:p>
          <a:p>
            <a:pPr lvl="1" eaLnBrk="1" hangingPunct="1"/>
            <a:r>
              <a:rPr lang="en-IE">
                <a:ea typeface="ＭＳ Ｐゴシック" pitchFamily="-110" charset="-128"/>
              </a:rPr>
              <a:t>History of digital image processing</a:t>
            </a:r>
          </a:p>
          <a:p>
            <a:pPr lvl="1" eaLnBrk="1" hangingPunct="1"/>
            <a:r>
              <a:rPr lang="en-IE">
                <a:ea typeface="ＭＳ Ｐゴシック" pitchFamily="-110" charset="-128"/>
              </a:rPr>
              <a:t>State of the art examples of digital image processing</a:t>
            </a:r>
          </a:p>
          <a:p>
            <a:pPr lvl="1" eaLnBrk="1" hangingPunct="1"/>
            <a:r>
              <a:rPr lang="en-IE">
                <a:ea typeface="ＭＳ Ｐゴシック" pitchFamily="-110" charset="-128"/>
              </a:rPr>
              <a:t>Key stages in digital image processing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Representation &amp; Description</a:t>
            </a:r>
            <a:endParaRPr lang="en-US" sz="3600"/>
          </a:p>
        </p:txBody>
      </p:sp>
      <p:sp>
        <p:nvSpPr>
          <p:cNvPr id="79875" name="Rectangle 3"/>
          <p:cNvSpPr>
            <a:spLocks noGrp="1" noChangeArrowheads="1"/>
          </p:cNvSpPr>
          <p:nvPr>
            <p:ph sz="quarter" idx="1"/>
          </p:nvPr>
        </p:nvSpPr>
        <p:spPr/>
        <p:txBody>
          <a:bodyPr/>
          <a:lstStyle/>
          <a:p>
            <a:pPr marL="0" indent="0" eaLnBrk="1" hangingPunct="1"/>
            <a:endParaRPr lang="en-GB"/>
          </a:p>
        </p:txBody>
      </p:sp>
      <p:sp>
        <p:nvSpPr>
          <p:cNvPr id="79876"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9877"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9878"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9879"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9880" name="Rectangle 8"/>
          <p:cNvSpPr>
            <a:spLocks noChangeArrowheads="1"/>
          </p:cNvSpPr>
          <p:nvPr/>
        </p:nvSpPr>
        <p:spPr bwMode="auto">
          <a:xfrm>
            <a:off x="6877050" y="5140325"/>
            <a:ext cx="1695450" cy="830263"/>
          </a:xfrm>
          <a:prstGeom prst="rect">
            <a:avLst/>
          </a:prstGeom>
          <a:solidFill>
            <a:schemeClr val="accent1"/>
          </a:solidFill>
          <a:ln w="38100">
            <a:solidFill>
              <a:schemeClr val="tx1"/>
            </a:solidFill>
            <a:miter lim="800000"/>
            <a:headEnd/>
            <a:tailEnd/>
          </a:ln>
        </p:spPr>
        <p:txBody>
          <a:bodyPr anchor="ctr"/>
          <a:lstStyle/>
          <a:p>
            <a:pPr algn="ctr"/>
            <a:r>
              <a:rPr lang="en-IE" sz="1700"/>
              <a:t>Representation &amp; Description</a:t>
            </a:r>
            <a:endParaRPr lang="en-US" sz="1700"/>
          </a:p>
        </p:txBody>
      </p:sp>
      <p:sp>
        <p:nvSpPr>
          <p:cNvPr id="79881"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9882"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9883" name="Text Box 11"/>
          <p:cNvSpPr txBox="1">
            <a:spLocks noChangeArrowheads="1"/>
          </p:cNvSpPr>
          <p:nvPr/>
        </p:nvSpPr>
        <p:spPr bwMode="auto">
          <a:xfrm>
            <a:off x="455613" y="5372100"/>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79884" name="AutoShape 12"/>
          <p:cNvCxnSpPr>
            <a:cxnSpLocks noChangeShapeType="1"/>
            <a:stCxn id="79883" idx="0"/>
            <a:endCxn id="79876" idx="2"/>
          </p:cNvCxnSpPr>
          <p:nvPr/>
        </p:nvCxnSpPr>
        <p:spPr bwMode="auto">
          <a:xfrm rot="-5400000">
            <a:off x="1135857" y="5109369"/>
            <a:ext cx="525462" cy="0"/>
          </a:xfrm>
          <a:prstGeom prst="straightConnector1">
            <a:avLst/>
          </a:prstGeom>
          <a:noFill/>
          <a:ln w="12700">
            <a:solidFill>
              <a:schemeClr val="tx1"/>
            </a:solidFill>
            <a:round/>
            <a:headEnd/>
            <a:tailEnd type="triangle" w="med" len="med"/>
          </a:ln>
        </p:spPr>
      </p:cxnSp>
      <p:cxnSp>
        <p:nvCxnSpPr>
          <p:cNvPr id="79885" name="AutoShape 13"/>
          <p:cNvCxnSpPr>
            <a:cxnSpLocks noChangeShapeType="1"/>
            <a:stCxn id="79876" idx="0"/>
            <a:endCxn id="79881" idx="2"/>
          </p:cNvCxnSpPr>
          <p:nvPr/>
        </p:nvCxnSpPr>
        <p:spPr bwMode="auto">
          <a:xfrm rot="-5400000">
            <a:off x="1251744" y="3869532"/>
            <a:ext cx="293687" cy="0"/>
          </a:xfrm>
          <a:prstGeom prst="straightConnector1">
            <a:avLst/>
          </a:prstGeom>
          <a:noFill/>
          <a:ln w="12700">
            <a:solidFill>
              <a:schemeClr val="tx1"/>
            </a:solidFill>
            <a:round/>
            <a:headEnd/>
            <a:tailEnd type="triangle" w="med" len="med"/>
          </a:ln>
        </p:spPr>
      </p:cxnSp>
      <p:cxnSp>
        <p:nvCxnSpPr>
          <p:cNvPr id="79886" name="AutoShape 14"/>
          <p:cNvCxnSpPr>
            <a:cxnSpLocks noChangeShapeType="1"/>
            <a:stCxn id="79882" idx="2"/>
            <a:endCxn id="79880" idx="0"/>
          </p:cNvCxnSpPr>
          <p:nvPr/>
        </p:nvCxnSpPr>
        <p:spPr bwMode="auto">
          <a:xfrm rot="5400000">
            <a:off x="7587456" y="4983957"/>
            <a:ext cx="274637" cy="0"/>
          </a:xfrm>
          <a:prstGeom prst="straightConnector1">
            <a:avLst/>
          </a:prstGeom>
          <a:noFill/>
          <a:ln w="12700">
            <a:solidFill>
              <a:schemeClr val="tx1"/>
            </a:solidFill>
            <a:round/>
            <a:headEnd/>
            <a:tailEnd type="triangle" w="med" len="med"/>
          </a:ln>
        </p:spPr>
      </p:cxnSp>
      <p:cxnSp>
        <p:nvCxnSpPr>
          <p:cNvPr id="79887" name="AutoShape 15"/>
          <p:cNvCxnSpPr>
            <a:cxnSpLocks noChangeShapeType="1"/>
            <a:stCxn id="79879" idx="2"/>
            <a:endCxn id="79882" idx="0"/>
          </p:cNvCxnSpPr>
          <p:nvPr/>
        </p:nvCxnSpPr>
        <p:spPr bwMode="auto">
          <a:xfrm rot="5400000">
            <a:off x="7577931" y="3869532"/>
            <a:ext cx="293687" cy="0"/>
          </a:xfrm>
          <a:prstGeom prst="straightConnector1">
            <a:avLst/>
          </a:prstGeom>
          <a:noFill/>
          <a:ln w="12700">
            <a:solidFill>
              <a:schemeClr val="tx1"/>
            </a:solidFill>
            <a:round/>
            <a:headEnd/>
            <a:tailEnd type="triangle" w="med" len="med"/>
          </a:ln>
        </p:spPr>
      </p:cxnSp>
      <p:cxnSp>
        <p:nvCxnSpPr>
          <p:cNvPr id="79888" name="AutoShape 16"/>
          <p:cNvCxnSpPr>
            <a:cxnSpLocks noChangeShapeType="1"/>
            <a:stCxn id="79878" idx="3"/>
            <a:endCxn id="79879"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p:spPr>
      </p:cxnSp>
      <p:cxnSp>
        <p:nvCxnSpPr>
          <p:cNvPr id="79889" name="AutoShape 17"/>
          <p:cNvCxnSpPr>
            <a:cxnSpLocks noChangeShapeType="1"/>
            <a:stCxn id="79877" idx="3"/>
            <a:endCxn id="79878" idx="1"/>
          </p:cNvCxnSpPr>
          <p:nvPr/>
        </p:nvCxnSpPr>
        <p:spPr bwMode="auto">
          <a:xfrm>
            <a:off x="4227513" y="2095500"/>
            <a:ext cx="682625" cy="0"/>
          </a:xfrm>
          <a:prstGeom prst="straightConnector1">
            <a:avLst/>
          </a:prstGeom>
          <a:noFill/>
          <a:ln w="12700">
            <a:solidFill>
              <a:schemeClr val="tx1"/>
            </a:solidFill>
            <a:round/>
            <a:headEnd/>
            <a:tailEnd type="triangle" w="med" len="med"/>
          </a:ln>
        </p:spPr>
      </p:cxnSp>
      <p:cxnSp>
        <p:nvCxnSpPr>
          <p:cNvPr id="79890" name="AutoShape 18"/>
          <p:cNvCxnSpPr>
            <a:cxnSpLocks noChangeShapeType="1"/>
            <a:stCxn id="79881" idx="0"/>
            <a:endCxn id="79877"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p:spPr>
      </p:cxnSp>
      <p:sp>
        <p:nvSpPr>
          <p:cNvPr id="79891"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9892"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9893" name="Picture 21"/>
          <p:cNvPicPr>
            <a:picLocks noChangeAspect="1" noChangeArrowheads="1"/>
          </p:cNvPicPr>
          <p:nvPr/>
        </p:nvPicPr>
        <p:blipFill>
          <a:blip r:embed="rId3"/>
          <a:srcRect r="25902"/>
          <a:stretch>
            <a:fillRect/>
          </a:stretch>
        </p:blipFill>
        <p:spPr bwMode="auto">
          <a:xfrm>
            <a:off x="3267075" y="2593975"/>
            <a:ext cx="2593975" cy="3062288"/>
          </a:xfrm>
          <a:prstGeom prst="rect">
            <a:avLst/>
          </a:prstGeom>
          <a:noFill/>
          <a:ln w="9525">
            <a:noFill/>
            <a:miter lim="800000"/>
            <a:headEnd/>
            <a:tailEnd/>
          </a:ln>
        </p:spPr>
      </p:pic>
      <p:grpSp>
        <p:nvGrpSpPr>
          <p:cNvPr id="79894" name="Group 22"/>
          <p:cNvGrpSpPr>
            <a:grpSpLocks/>
          </p:cNvGrpSpPr>
          <p:nvPr/>
        </p:nvGrpSpPr>
        <p:grpSpPr bwMode="auto">
          <a:xfrm>
            <a:off x="-3175" y="1631950"/>
            <a:ext cx="260350" cy="5229225"/>
            <a:chOff x="-2" y="1034"/>
            <a:chExt cx="164" cy="3294"/>
          </a:xfrm>
        </p:grpSpPr>
        <p:pic>
          <p:nvPicPr>
            <p:cNvPr id="79895" name="Picture 23" descr="book"/>
            <p:cNvPicPr>
              <a:picLocks noChangeAspect="1" noChangeArrowheads="1"/>
            </p:cNvPicPr>
            <p:nvPr/>
          </p:nvPicPr>
          <p:blipFill>
            <a:blip r:embed="rId4"/>
            <a:srcRect/>
            <a:stretch>
              <a:fillRect/>
            </a:stretch>
          </p:blipFill>
          <p:spPr bwMode="auto">
            <a:xfrm rot="-5400000">
              <a:off x="17" y="4184"/>
              <a:ext cx="125" cy="164"/>
            </a:xfrm>
            <a:prstGeom prst="rect">
              <a:avLst/>
            </a:prstGeom>
            <a:noFill/>
            <a:ln w="9525">
              <a:noFill/>
              <a:miter lim="800000"/>
              <a:headEnd/>
              <a:tailEnd/>
            </a:ln>
          </p:spPr>
        </p:pic>
        <p:sp>
          <p:nvSpPr>
            <p:cNvPr id="79896"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Image Compression</a:t>
            </a:r>
            <a:endParaRPr lang="en-US" sz="3600"/>
          </a:p>
        </p:txBody>
      </p:sp>
      <p:sp>
        <p:nvSpPr>
          <p:cNvPr id="81923" name="Rectangle 3"/>
          <p:cNvSpPr>
            <a:spLocks noGrp="1" noChangeArrowheads="1"/>
          </p:cNvSpPr>
          <p:nvPr>
            <p:ph sz="quarter" idx="1"/>
          </p:nvPr>
        </p:nvSpPr>
        <p:spPr/>
        <p:txBody>
          <a:bodyPr/>
          <a:lstStyle/>
          <a:p>
            <a:pPr marL="0" indent="0" eaLnBrk="1" hangingPunct="1"/>
            <a:endParaRPr lang="en-GB"/>
          </a:p>
        </p:txBody>
      </p:sp>
      <p:sp>
        <p:nvSpPr>
          <p:cNvPr id="81924"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81925"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81926"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81927"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81928"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81929"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81930"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81931" name="Text Box 11"/>
          <p:cNvSpPr txBox="1">
            <a:spLocks noChangeArrowheads="1"/>
          </p:cNvSpPr>
          <p:nvPr/>
        </p:nvSpPr>
        <p:spPr bwMode="auto">
          <a:xfrm>
            <a:off x="455613" y="5372100"/>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81932" name="AutoShape 12"/>
          <p:cNvCxnSpPr>
            <a:cxnSpLocks noChangeShapeType="1"/>
            <a:stCxn id="81931" idx="0"/>
            <a:endCxn id="81924" idx="2"/>
          </p:cNvCxnSpPr>
          <p:nvPr/>
        </p:nvCxnSpPr>
        <p:spPr bwMode="auto">
          <a:xfrm rot="-5400000">
            <a:off x="1135857" y="5109369"/>
            <a:ext cx="525462" cy="0"/>
          </a:xfrm>
          <a:prstGeom prst="straightConnector1">
            <a:avLst/>
          </a:prstGeom>
          <a:noFill/>
          <a:ln w="12700">
            <a:solidFill>
              <a:schemeClr val="tx1"/>
            </a:solidFill>
            <a:round/>
            <a:headEnd/>
            <a:tailEnd type="triangle" w="med" len="med"/>
          </a:ln>
        </p:spPr>
      </p:cxnSp>
      <p:cxnSp>
        <p:nvCxnSpPr>
          <p:cNvPr id="81933" name="AutoShape 13"/>
          <p:cNvCxnSpPr>
            <a:cxnSpLocks noChangeShapeType="1"/>
            <a:stCxn id="81924" idx="0"/>
            <a:endCxn id="81929" idx="2"/>
          </p:cNvCxnSpPr>
          <p:nvPr/>
        </p:nvCxnSpPr>
        <p:spPr bwMode="auto">
          <a:xfrm rot="-5400000">
            <a:off x="1251744" y="3869532"/>
            <a:ext cx="293687" cy="0"/>
          </a:xfrm>
          <a:prstGeom prst="straightConnector1">
            <a:avLst/>
          </a:prstGeom>
          <a:noFill/>
          <a:ln w="12700">
            <a:solidFill>
              <a:schemeClr val="tx1"/>
            </a:solidFill>
            <a:round/>
            <a:headEnd/>
            <a:tailEnd type="triangle" w="med" len="med"/>
          </a:ln>
        </p:spPr>
      </p:cxnSp>
      <p:cxnSp>
        <p:nvCxnSpPr>
          <p:cNvPr id="81934" name="AutoShape 14"/>
          <p:cNvCxnSpPr>
            <a:cxnSpLocks noChangeShapeType="1"/>
            <a:stCxn id="81930" idx="2"/>
            <a:endCxn id="81928" idx="0"/>
          </p:cNvCxnSpPr>
          <p:nvPr/>
        </p:nvCxnSpPr>
        <p:spPr bwMode="auto">
          <a:xfrm rot="5400000">
            <a:off x="7577931" y="4993482"/>
            <a:ext cx="293687" cy="0"/>
          </a:xfrm>
          <a:prstGeom prst="straightConnector1">
            <a:avLst/>
          </a:prstGeom>
          <a:noFill/>
          <a:ln w="12700">
            <a:solidFill>
              <a:schemeClr val="tx1"/>
            </a:solidFill>
            <a:round/>
            <a:headEnd/>
            <a:tailEnd type="triangle" w="med" len="med"/>
          </a:ln>
        </p:spPr>
      </p:cxnSp>
      <p:cxnSp>
        <p:nvCxnSpPr>
          <p:cNvPr id="81935" name="AutoShape 15"/>
          <p:cNvCxnSpPr>
            <a:cxnSpLocks noChangeShapeType="1"/>
            <a:stCxn id="81927" idx="2"/>
            <a:endCxn id="81930" idx="0"/>
          </p:cNvCxnSpPr>
          <p:nvPr/>
        </p:nvCxnSpPr>
        <p:spPr bwMode="auto">
          <a:xfrm rot="5400000">
            <a:off x="7577931" y="3869532"/>
            <a:ext cx="293687" cy="0"/>
          </a:xfrm>
          <a:prstGeom prst="straightConnector1">
            <a:avLst/>
          </a:prstGeom>
          <a:noFill/>
          <a:ln w="12700">
            <a:solidFill>
              <a:schemeClr val="tx1"/>
            </a:solidFill>
            <a:round/>
            <a:headEnd/>
            <a:tailEnd type="triangle" w="med" len="med"/>
          </a:ln>
        </p:spPr>
      </p:cxnSp>
      <p:cxnSp>
        <p:nvCxnSpPr>
          <p:cNvPr id="81936" name="AutoShape 16"/>
          <p:cNvCxnSpPr>
            <a:cxnSpLocks noChangeShapeType="1"/>
            <a:stCxn id="81926" idx="3"/>
            <a:endCxn id="81927"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p:spPr>
      </p:cxnSp>
      <p:cxnSp>
        <p:nvCxnSpPr>
          <p:cNvPr id="81937" name="AutoShape 17"/>
          <p:cNvCxnSpPr>
            <a:cxnSpLocks noChangeShapeType="1"/>
            <a:stCxn id="81925" idx="3"/>
            <a:endCxn id="81926" idx="1"/>
          </p:cNvCxnSpPr>
          <p:nvPr/>
        </p:nvCxnSpPr>
        <p:spPr bwMode="auto">
          <a:xfrm>
            <a:off x="4227513" y="2095500"/>
            <a:ext cx="682625" cy="0"/>
          </a:xfrm>
          <a:prstGeom prst="straightConnector1">
            <a:avLst/>
          </a:prstGeom>
          <a:noFill/>
          <a:ln w="12700">
            <a:solidFill>
              <a:schemeClr val="tx1"/>
            </a:solidFill>
            <a:round/>
            <a:headEnd/>
            <a:tailEnd type="triangle" w="med" len="med"/>
          </a:ln>
        </p:spPr>
      </p:cxnSp>
      <p:cxnSp>
        <p:nvCxnSpPr>
          <p:cNvPr id="81938" name="AutoShape 18"/>
          <p:cNvCxnSpPr>
            <a:cxnSpLocks noChangeShapeType="1"/>
            <a:stCxn id="81929" idx="0"/>
            <a:endCxn id="81925"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p:spPr>
      </p:cxnSp>
      <p:sp>
        <p:nvSpPr>
          <p:cNvPr id="81939"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81940" name="Rectangle 20"/>
          <p:cNvSpPr>
            <a:spLocks noChangeArrowheads="1"/>
          </p:cNvSpPr>
          <p:nvPr/>
        </p:nvSpPr>
        <p:spPr bwMode="auto">
          <a:xfrm>
            <a:off x="4808538" y="5792788"/>
            <a:ext cx="1695450" cy="830262"/>
          </a:xfrm>
          <a:prstGeom prst="rect">
            <a:avLst/>
          </a:prstGeom>
          <a:solidFill>
            <a:schemeClr val="accent1"/>
          </a:solidFill>
          <a:ln w="38100">
            <a:solidFill>
              <a:schemeClr val="tx1"/>
            </a:solidFill>
            <a:prstDash val="dash"/>
            <a:miter lim="800000"/>
            <a:headEnd/>
            <a:tailEnd/>
          </a:ln>
        </p:spPr>
        <p:txBody>
          <a:bodyPr anchor="ctr"/>
          <a:lstStyle/>
          <a:p>
            <a:pPr algn="ctr"/>
            <a:r>
              <a:rPr lang="en-IE"/>
              <a:t>Image Compression</a:t>
            </a:r>
            <a:endParaRPr lang="en-US"/>
          </a:p>
        </p:txBody>
      </p:sp>
      <p:pic>
        <p:nvPicPr>
          <p:cNvPr id="81941" name="Picture 21"/>
          <p:cNvPicPr>
            <a:picLocks noChangeAspect="1" noChangeArrowheads="1"/>
          </p:cNvPicPr>
          <p:nvPr/>
        </p:nvPicPr>
        <p:blipFill>
          <a:blip r:embed="rId3"/>
          <a:srcRect/>
          <a:stretch>
            <a:fillRect/>
          </a:stretch>
        </p:blipFill>
        <p:spPr bwMode="auto">
          <a:xfrm>
            <a:off x="2995613" y="2628900"/>
            <a:ext cx="3130550" cy="2963863"/>
          </a:xfrm>
          <a:prstGeom prst="rect">
            <a:avLst/>
          </a:prstGeom>
          <a:noFill/>
          <a:ln w="12700">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fontScale="90000"/>
          </a:bodyPr>
          <a:lstStyle/>
          <a:p>
            <a:pPr eaLnBrk="1" hangingPunct="1"/>
            <a:r>
              <a:rPr lang="en-IE" sz="3600"/>
              <a:t>Key Stages in Digital Image Processing:</a:t>
            </a:r>
            <a:br>
              <a:rPr lang="en-IE" sz="3600"/>
            </a:br>
            <a:r>
              <a:rPr lang="en-IE" sz="3600"/>
              <a:t>Colour Image Processing</a:t>
            </a:r>
            <a:endParaRPr lang="en-US" sz="3600"/>
          </a:p>
        </p:txBody>
      </p:sp>
      <p:sp>
        <p:nvSpPr>
          <p:cNvPr id="83971" name="Rectangle 3"/>
          <p:cNvSpPr>
            <a:spLocks noGrp="1" noChangeArrowheads="1"/>
          </p:cNvSpPr>
          <p:nvPr>
            <p:ph sz="quarter" idx="1"/>
          </p:nvPr>
        </p:nvSpPr>
        <p:spPr/>
        <p:txBody>
          <a:bodyPr/>
          <a:lstStyle/>
          <a:p>
            <a:pPr marL="0" indent="0" eaLnBrk="1" hangingPunct="1"/>
            <a:endParaRPr lang="en-GB"/>
          </a:p>
        </p:txBody>
      </p:sp>
      <p:sp>
        <p:nvSpPr>
          <p:cNvPr id="83972"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83973"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83974"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83975"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83976"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83977"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83978"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83979" name="Text Box 11"/>
          <p:cNvSpPr txBox="1">
            <a:spLocks noChangeArrowheads="1"/>
          </p:cNvSpPr>
          <p:nvPr/>
        </p:nvSpPr>
        <p:spPr bwMode="auto">
          <a:xfrm>
            <a:off x="455613" y="5372100"/>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83980" name="AutoShape 12"/>
          <p:cNvCxnSpPr>
            <a:cxnSpLocks noChangeShapeType="1"/>
            <a:stCxn id="83979" idx="0"/>
            <a:endCxn id="83972" idx="2"/>
          </p:cNvCxnSpPr>
          <p:nvPr/>
        </p:nvCxnSpPr>
        <p:spPr bwMode="auto">
          <a:xfrm rot="-5400000">
            <a:off x="1135857" y="5109369"/>
            <a:ext cx="525462" cy="0"/>
          </a:xfrm>
          <a:prstGeom prst="straightConnector1">
            <a:avLst/>
          </a:prstGeom>
          <a:noFill/>
          <a:ln w="12700">
            <a:solidFill>
              <a:schemeClr val="tx1"/>
            </a:solidFill>
            <a:round/>
            <a:headEnd/>
            <a:tailEnd type="triangle" w="med" len="med"/>
          </a:ln>
        </p:spPr>
      </p:cxnSp>
      <p:cxnSp>
        <p:nvCxnSpPr>
          <p:cNvPr id="83981" name="AutoShape 13"/>
          <p:cNvCxnSpPr>
            <a:cxnSpLocks noChangeShapeType="1"/>
            <a:stCxn id="83972" idx="0"/>
            <a:endCxn id="83977" idx="2"/>
          </p:cNvCxnSpPr>
          <p:nvPr/>
        </p:nvCxnSpPr>
        <p:spPr bwMode="auto">
          <a:xfrm rot="-5400000">
            <a:off x="1251744" y="3869532"/>
            <a:ext cx="293687" cy="0"/>
          </a:xfrm>
          <a:prstGeom prst="straightConnector1">
            <a:avLst/>
          </a:prstGeom>
          <a:noFill/>
          <a:ln w="12700">
            <a:solidFill>
              <a:schemeClr val="tx1"/>
            </a:solidFill>
            <a:round/>
            <a:headEnd/>
            <a:tailEnd type="triangle" w="med" len="med"/>
          </a:ln>
        </p:spPr>
      </p:cxnSp>
      <p:cxnSp>
        <p:nvCxnSpPr>
          <p:cNvPr id="83982" name="AutoShape 14"/>
          <p:cNvCxnSpPr>
            <a:cxnSpLocks noChangeShapeType="1"/>
            <a:stCxn id="83978" idx="2"/>
            <a:endCxn id="83976" idx="0"/>
          </p:cNvCxnSpPr>
          <p:nvPr/>
        </p:nvCxnSpPr>
        <p:spPr bwMode="auto">
          <a:xfrm rot="5400000">
            <a:off x="7577931" y="4993482"/>
            <a:ext cx="293687" cy="0"/>
          </a:xfrm>
          <a:prstGeom prst="straightConnector1">
            <a:avLst/>
          </a:prstGeom>
          <a:noFill/>
          <a:ln w="12700">
            <a:solidFill>
              <a:schemeClr val="tx1"/>
            </a:solidFill>
            <a:round/>
            <a:headEnd/>
            <a:tailEnd type="triangle" w="med" len="med"/>
          </a:ln>
        </p:spPr>
      </p:cxnSp>
      <p:cxnSp>
        <p:nvCxnSpPr>
          <p:cNvPr id="83983" name="AutoShape 15"/>
          <p:cNvCxnSpPr>
            <a:cxnSpLocks noChangeShapeType="1"/>
            <a:stCxn id="83975" idx="2"/>
            <a:endCxn id="83978" idx="0"/>
          </p:cNvCxnSpPr>
          <p:nvPr/>
        </p:nvCxnSpPr>
        <p:spPr bwMode="auto">
          <a:xfrm rot="5400000">
            <a:off x="7577931" y="3869532"/>
            <a:ext cx="293687" cy="0"/>
          </a:xfrm>
          <a:prstGeom prst="straightConnector1">
            <a:avLst/>
          </a:prstGeom>
          <a:noFill/>
          <a:ln w="12700">
            <a:solidFill>
              <a:schemeClr val="tx1"/>
            </a:solidFill>
            <a:round/>
            <a:headEnd/>
            <a:tailEnd type="triangle" w="med" len="med"/>
          </a:ln>
        </p:spPr>
      </p:cxnSp>
      <p:cxnSp>
        <p:nvCxnSpPr>
          <p:cNvPr id="83984" name="AutoShape 16"/>
          <p:cNvCxnSpPr>
            <a:cxnSpLocks noChangeShapeType="1"/>
            <a:stCxn id="83974" idx="3"/>
            <a:endCxn id="83975"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p:spPr>
      </p:cxnSp>
      <p:cxnSp>
        <p:nvCxnSpPr>
          <p:cNvPr id="83985" name="AutoShape 17"/>
          <p:cNvCxnSpPr>
            <a:cxnSpLocks noChangeShapeType="1"/>
            <a:stCxn id="83973" idx="3"/>
            <a:endCxn id="83974" idx="1"/>
          </p:cNvCxnSpPr>
          <p:nvPr/>
        </p:nvCxnSpPr>
        <p:spPr bwMode="auto">
          <a:xfrm>
            <a:off x="4227513" y="2095500"/>
            <a:ext cx="682625" cy="0"/>
          </a:xfrm>
          <a:prstGeom prst="straightConnector1">
            <a:avLst/>
          </a:prstGeom>
          <a:noFill/>
          <a:ln w="12700">
            <a:solidFill>
              <a:schemeClr val="tx1"/>
            </a:solidFill>
            <a:round/>
            <a:headEnd/>
            <a:tailEnd type="triangle" w="med" len="med"/>
          </a:ln>
        </p:spPr>
      </p:cxnSp>
      <p:cxnSp>
        <p:nvCxnSpPr>
          <p:cNvPr id="83986" name="AutoShape 18"/>
          <p:cNvCxnSpPr>
            <a:cxnSpLocks noChangeShapeType="1"/>
            <a:stCxn id="83977" idx="0"/>
            <a:endCxn id="83973"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p:spPr>
      </p:cxnSp>
      <p:sp>
        <p:nvSpPr>
          <p:cNvPr id="83987" name="Rectangle 19"/>
          <p:cNvSpPr>
            <a:spLocks noChangeArrowheads="1"/>
          </p:cNvSpPr>
          <p:nvPr/>
        </p:nvSpPr>
        <p:spPr bwMode="auto">
          <a:xfrm>
            <a:off x="2565400" y="5792788"/>
            <a:ext cx="1695450" cy="830262"/>
          </a:xfrm>
          <a:prstGeom prst="rect">
            <a:avLst/>
          </a:prstGeom>
          <a:solidFill>
            <a:schemeClr val="accent1"/>
          </a:solidFill>
          <a:ln w="38100">
            <a:solidFill>
              <a:schemeClr val="tx1"/>
            </a:solidFill>
            <a:prstDash val="dash"/>
            <a:miter lim="800000"/>
            <a:headEnd/>
            <a:tailEnd/>
          </a:ln>
        </p:spPr>
        <p:txBody>
          <a:bodyPr anchor="ctr"/>
          <a:lstStyle/>
          <a:p>
            <a:pPr algn="ctr"/>
            <a:r>
              <a:rPr lang="en-IE"/>
              <a:t>Colour Image Processing</a:t>
            </a:r>
            <a:endParaRPr lang="en-US"/>
          </a:p>
        </p:txBody>
      </p:sp>
      <p:sp>
        <p:nvSpPr>
          <p:cNvPr id="83988"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83989" name="Picture 22"/>
          <p:cNvPicPr>
            <a:picLocks noChangeAspect="1" noChangeArrowheads="1"/>
          </p:cNvPicPr>
          <p:nvPr/>
        </p:nvPicPr>
        <p:blipFill>
          <a:blip r:embed="rId3"/>
          <a:srcRect b="26692"/>
          <a:stretch>
            <a:fillRect/>
          </a:stretch>
        </p:blipFill>
        <p:spPr bwMode="auto">
          <a:xfrm>
            <a:off x="2316163" y="2801938"/>
            <a:ext cx="4491037" cy="21526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
          </p:nvPr>
        </p:nvSpPr>
        <p:spPr/>
        <p:txBody>
          <a:bodyPr>
            <a:normAutofit/>
          </a:bodyPr>
          <a:lstStyle/>
          <a:p>
            <a:pPr algn="just"/>
            <a:r>
              <a:rPr lang="en-US" sz="1900" dirty="0"/>
              <a:t>Signal processing is a discipline in electrical engineering and in mathematics that deals with analysis and processing of analog and digital signals , and deals with storing , filtering , and other operations on signals. These signals include transmission signals , sound or voice signals , image signals , and other signals </a:t>
            </a:r>
            <a:r>
              <a:rPr lang="en-US" sz="1900" dirty="0" err="1"/>
              <a:t>e.t.c</a:t>
            </a:r>
            <a:r>
              <a:rPr lang="en-US" sz="1900" dirty="0"/>
              <a:t>. </a:t>
            </a:r>
          </a:p>
          <a:p>
            <a:pPr algn="just"/>
            <a:r>
              <a:rPr lang="en-US" sz="1900" dirty="0"/>
              <a:t>Out of all these signals , the field that deals with the type of signals for which the input is an image and the output is also an image is done in image processing. As it name suggests, it deals with the processing on images. </a:t>
            </a:r>
          </a:p>
          <a:p>
            <a:pPr algn="just"/>
            <a:r>
              <a:rPr lang="en-US" sz="1900" dirty="0"/>
              <a:t>It can be further divided into analog image processing and digital image processing.</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a:t>
            </a:r>
          </a:p>
        </p:txBody>
      </p:sp>
      <p:sp>
        <p:nvSpPr>
          <p:cNvPr id="3" name="Content Placeholder 2"/>
          <p:cNvSpPr>
            <a:spLocks noGrp="1"/>
          </p:cNvSpPr>
          <p:nvPr>
            <p:ph sz="quarter" idx="1"/>
          </p:nvPr>
        </p:nvSpPr>
        <p:spPr/>
        <p:txBody>
          <a:bodyPr>
            <a:normAutofit/>
          </a:bodyPr>
          <a:lstStyle/>
          <a:p>
            <a:pPr algn="just"/>
            <a:r>
              <a:rPr lang="en-US" sz="2600" dirty="0">
                <a:solidFill>
                  <a:srgbClr val="FF0000"/>
                </a:solidFill>
              </a:rPr>
              <a:t>Analog image processing: </a:t>
            </a:r>
            <a:r>
              <a:rPr lang="en-US" sz="2600" dirty="0"/>
              <a:t>Analog image processing is done on analog signals. It includes processing on two dimensional analog signals. In this type of processing, the images are manipulated by electrical means by varying the electrical signal. The common example include is the television image.</a:t>
            </a:r>
          </a:p>
          <a:p>
            <a:pPr algn="just"/>
            <a:r>
              <a:rPr lang="en-US" sz="2600" dirty="0">
                <a:solidFill>
                  <a:srgbClr val="FF0000"/>
                </a:solidFill>
              </a:rPr>
              <a:t>Digital image processing: </a:t>
            </a:r>
            <a:r>
              <a:rPr lang="en-US" sz="2600" dirty="0"/>
              <a:t>The digital image processing deals with developing a digital system that performs operations on an digital image. </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What is an Image</a:t>
            </a:r>
            <a:endParaRPr lang="en-US" dirty="0">
              <a:solidFill>
                <a:srgbClr val="FF0000"/>
              </a:solidFill>
            </a:endParaRPr>
          </a:p>
        </p:txBody>
      </p:sp>
      <p:sp>
        <p:nvSpPr>
          <p:cNvPr id="3" name="Content Placeholder 2"/>
          <p:cNvSpPr>
            <a:spLocks noGrp="1"/>
          </p:cNvSpPr>
          <p:nvPr>
            <p:ph sz="quarter" idx="1"/>
          </p:nvPr>
        </p:nvSpPr>
        <p:spPr/>
        <p:txBody>
          <a:bodyPr/>
          <a:lstStyle/>
          <a:p>
            <a:pPr algn="just"/>
            <a:r>
              <a:rPr lang="en-US" dirty="0"/>
              <a:t>An image is nothing more than a two dimensional signal. It is defined by the mathematical function f(</a:t>
            </a:r>
            <a:r>
              <a:rPr lang="en-US" dirty="0" err="1"/>
              <a:t>x,y</a:t>
            </a:r>
            <a:r>
              <a:rPr lang="en-US" dirty="0"/>
              <a:t>) where x and y are the two co-ordinates horizontally and vertically.</a:t>
            </a:r>
          </a:p>
          <a:p>
            <a:pPr algn="just"/>
            <a:r>
              <a:rPr lang="en-US" dirty="0"/>
              <a:t>The value of f(</a:t>
            </a:r>
            <a:r>
              <a:rPr lang="en-US" dirty="0" err="1"/>
              <a:t>x,y</a:t>
            </a:r>
            <a:r>
              <a:rPr lang="en-US" dirty="0"/>
              <a:t>) at any point is gives the pixel value at that point of an image.</a:t>
            </a:r>
          </a:p>
          <a:p>
            <a:pPr>
              <a:buNone/>
            </a:pPr>
            <a:endParaRPr lang="en-US" dirty="0"/>
          </a:p>
        </p:txBody>
      </p:sp>
      <p:pic>
        <p:nvPicPr>
          <p:cNvPr id="4" name="Picture 3" descr="What is image"/>
          <p:cNvPicPr/>
          <p:nvPr/>
        </p:nvPicPr>
        <p:blipFill>
          <a:blip r:embed="rId2"/>
          <a:srcRect/>
          <a:stretch>
            <a:fillRect/>
          </a:stretch>
        </p:blipFill>
        <p:spPr bwMode="auto">
          <a:xfrm>
            <a:off x="3219450" y="4343400"/>
            <a:ext cx="1962150" cy="18669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dimensions of signals</a:t>
            </a:r>
          </a:p>
        </p:txBody>
      </p:sp>
      <p:sp>
        <p:nvSpPr>
          <p:cNvPr id="3" name="Content Placeholder 2"/>
          <p:cNvSpPr>
            <a:spLocks noGrp="1"/>
          </p:cNvSpPr>
          <p:nvPr>
            <p:ph sz="quarter" idx="1"/>
          </p:nvPr>
        </p:nvSpPr>
        <p:spPr/>
        <p:txBody>
          <a:bodyPr>
            <a:normAutofit fontScale="92500" lnSpcReduction="20000"/>
          </a:bodyPr>
          <a:lstStyle/>
          <a:p>
            <a:pPr>
              <a:buNone/>
            </a:pPr>
            <a:r>
              <a:rPr lang="en-US" dirty="0">
                <a:solidFill>
                  <a:srgbClr val="FF0000"/>
                </a:solidFill>
              </a:rPr>
              <a:t>1 dimension signal</a:t>
            </a:r>
          </a:p>
          <a:p>
            <a:pPr>
              <a:buNone/>
            </a:pPr>
            <a:r>
              <a:rPr lang="en-US" dirty="0"/>
              <a:t>The common example of a 1 dimension signal is a waveform. It can be mathematically represented as </a:t>
            </a:r>
          </a:p>
          <a:p>
            <a:pPr>
              <a:buNone/>
            </a:pPr>
            <a:r>
              <a:rPr lang="en-US" dirty="0"/>
              <a:t>F(x) = waveform </a:t>
            </a:r>
          </a:p>
          <a:p>
            <a:pPr>
              <a:buNone/>
            </a:pPr>
            <a:r>
              <a:rPr lang="en-US" dirty="0"/>
              <a:t>Where x is an independent variable. Since it is a one dimension signal , so </a:t>
            </a:r>
            <a:r>
              <a:rPr lang="en-US" dirty="0" err="1"/>
              <a:t>thats</a:t>
            </a:r>
            <a:r>
              <a:rPr lang="en-US" dirty="0"/>
              <a:t> why there is only one variable x is used. </a:t>
            </a:r>
          </a:p>
          <a:p>
            <a:pPr>
              <a:buNone/>
            </a:pPr>
            <a:r>
              <a:rPr lang="en-US" dirty="0"/>
              <a:t>Pictorial representation of a one dimensional signal is given below: </a:t>
            </a:r>
          </a:p>
          <a:p>
            <a:pPr>
              <a:buNone/>
            </a:pPr>
            <a:endParaRPr lang="en-US" dirty="0"/>
          </a:p>
          <a:p>
            <a:pPr>
              <a:buNone/>
            </a:pPr>
            <a:endParaRPr lang="en-US" dirty="0"/>
          </a:p>
          <a:p>
            <a:pPr>
              <a:buNone/>
            </a:pPr>
            <a:r>
              <a:rPr lang="en-US" dirty="0"/>
              <a:t>The above figure shows a one dimensional signal. </a:t>
            </a:r>
          </a:p>
          <a:p>
            <a:pPr>
              <a:buNone/>
            </a:pPr>
            <a:endParaRPr lang="en-US" dirty="0"/>
          </a:p>
        </p:txBody>
      </p:sp>
      <p:pic>
        <p:nvPicPr>
          <p:cNvPr id="5" name="Picture 4" descr="one dimension points"/>
          <p:cNvPicPr/>
          <p:nvPr/>
        </p:nvPicPr>
        <p:blipFill>
          <a:blip r:embed="rId2"/>
          <a:srcRect/>
          <a:stretch>
            <a:fillRect/>
          </a:stretch>
        </p:blipFill>
        <p:spPr bwMode="auto">
          <a:xfrm>
            <a:off x="5653087" y="4448175"/>
            <a:ext cx="1914525" cy="97155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r>
              <a:rPr lang="en-US" dirty="0">
                <a:solidFill>
                  <a:srgbClr val="FF0000"/>
                </a:solidFill>
              </a:rPr>
              <a:t>2 dimensions signal</a:t>
            </a:r>
          </a:p>
          <a:p>
            <a:pPr>
              <a:buNone/>
            </a:pPr>
            <a:r>
              <a:rPr lang="en-US" dirty="0"/>
              <a:t>The common example of a two dimensional signal is an image , which has already been discussed above. </a:t>
            </a:r>
          </a:p>
          <a:p>
            <a:pPr>
              <a:buNone/>
            </a:pPr>
            <a:r>
              <a:rPr lang="en-US" dirty="0"/>
              <a:t>As we have already seen that an image is two dimensional signal, </a:t>
            </a:r>
            <a:r>
              <a:rPr lang="en-US" dirty="0" err="1"/>
              <a:t>i</a:t>
            </a:r>
            <a:r>
              <a:rPr lang="en-US" dirty="0"/>
              <a:t>-e: it has two dimensions. It can be mathematically represented as: </a:t>
            </a:r>
          </a:p>
          <a:p>
            <a:pPr>
              <a:buNone/>
            </a:pPr>
            <a:r>
              <a:rPr lang="en-US" dirty="0"/>
              <a:t>F (x , y) = Image</a:t>
            </a:r>
          </a:p>
          <a:p>
            <a:pPr>
              <a:buNone/>
            </a:pPr>
            <a:r>
              <a:rPr lang="en-US" dirty="0"/>
              <a:t>Where x and y are two variables. </a:t>
            </a:r>
          </a:p>
          <a:p>
            <a:endParaRPr lang="en-US" dirty="0"/>
          </a:p>
        </p:txBody>
      </p:sp>
      <p:pic>
        <p:nvPicPr>
          <p:cNvPr id="4" name="Picture 3" descr="two dimension"/>
          <p:cNvPicPr/>
          <p:nvPr/>
        </p:nvPicPr>
        <p:blipFill>
          <a:blip r:embed="rId2"/>
          <a:srcRect/>
          <a:stretch>
            <a:fillRect/>
          </a:stretch>
        </p:blipFill>
        <p:spPr bwMode="auto">
          <a:xfrm>
            <a:off x="5648325" y="4219574"/>
            <a:ext cx="2533650" cy="1781175"/>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Civic</Template>
  <TotalTime>2908</TotalTime>
  <Words>2260</Words>
  <Application>Microsoft Office PowerPoint</Application>
  <PresentationFormat>On-screen Show (4:3)</PresentationFormat>
  <Paragraphs>328</Paragraphs>
  <Slides>42</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51" baseType="lpstr">
      <vt:lpstr>ＭＳ Ｐゴシック</vt:lpstr>
      <vt:lpstr>Arial</vt:lpstr>
      <vt:lpstr>Georgia</vt:lpstr>
      <vt:lpstr>Times New Roman</vt:lpstr>
      <vt:lpstr>Wingdings</vt:lpstr>
      <vt:lpstr>Wingdings 2</vt:lpstr>
      <vt:lpstr>Civic</vt:lpstr>
      <vt:lpstr>Image</vt:lpstr>
      <vt:lpstr>CorelPhotoPaint.Image.8</vt:lpstr>
      <vt:lpstr>Digital Image Processing: Introduction</vt:lpstr>
      <vt:lpstr>Introduction</vt:lpstr>
      <vt:lpstr>References</vt:lpstr>
      <vt:lpstr>Contents</vt:lpstr>
      <vt:lpstr>Introduction</vt:lpstr>
      <vt:lpstr>Intro…</vt:lpstr>
      <vt:lpstr>What is an Image</vt:lpstr>
      <vt:lpstr>Different dimensions of signals</vt:lpstr>
      <vt:lpstr>PowerPoint Presentation</vt:lpstr>
      <vt:lpstr>PowerPoint Presentation</vt:lpstr>
      <vt:lpstr>PowerPoint Presentation</vt:lpstr>
      <vt:lpstr>Pixel</vt:lpstr>
      <vt:lpstr>What is a Digital Image?</vt:lpstr>
      <vt:lpstr>What is a Digital Image? (cont…)</vt:lpstr>
      <vt:lpstr>What is a Digital Image? (cont…)</vt:lpstr>
      <vt:lpstr>What is Digital Image Processing?</vt:lpstr>
      <vt:lpstr>What is DIP? (cont…)</vt:lpstr>
      <vt:lpstr>History of Digital Image Processing</vt:lpstr>
      <vt:lpstr>History of DIP (cont…)</vt:lpstr>
      <vt:lpstr>History of DIP (cont…)</vt:lpstr>
      <vt:lpstr>History of DIP (cont…)</vt:lpstr>
      <vt:lpstr>History of DIP (cont…)</vt:lpstr>
      <vt:lpstr>Examples: Image Enhancement</vt:lpstr>
      <vt:lpstr>Examples: The Hubble Telescope</vt:lpstr>
      <vt:lpstr>Examples: Artistic Effects</vt:lpstr>
      <vt:lpstr>Examples: Medicine</vt:lpstr>
      <vt:lpstr>Examples: GIS</vt:lpstr>
      <vt:lpstr>Examples: GIS (cont…)</vt:lpstr>
      <vt:lpstr>Examples: Industrial Inspection</vt:lpstr>
      <vt:lpstr>Examples: PCB Inspection</vt:lpstr>
      <vt:lpstr>Examples: Law Enforcement</vt:lpstr>
      <vt:lpstr>Examples: HCI</vt:lpstr>
      <vt:lpstr>Key Stages in Digital Image Processing</vt:lpstr>
      <vt:lpstr>Key Stages in Digital Image Processing: Image Aquisition</vt:lpstr>
      <vt:lpstr>Key Stages in Digital Image Processing: Image Enhancement</vt:lpstr>
      <vt:lpstr>Key Stages in Digital Image Processing: Image Restoration</vt:lpstr>
      <vt:lpstr>Key Stages in Digital Image Processing: Morphological Processing</vt:lpstr>
      <vt:lpstr>Key Stages in Digital Image Processing: Segmentation</vt:lpstr>
      <vt:lpstr>Key Stages in Digital Image Processing: Object Recognition</vt:lpstr>
      <vt:lpstr>Key Stages in Digital Image Processing: Representation &amp; Description</vt:lpstr>
      <vt:lpstr>Key Stages in Digital Image Processing: Image Compression</vt:lpstr>
      <vt:lpstr>Key Stages in Digital Image Processing: Colour Image Processing</vt:lpstr>
    </vt:vector>
  </TitlesOfParts>
  <Company>Dublin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Introduction</dc:title>
  <dc:creator>Brian Mac Namee</dc:creator>
  <cp:lastModifiedBy>ASUS</cp:lastModifiedBy>
  <cp:revision>87</cp:revision>
  <dcterms:created xsi:type="dcterms:W3CDTF">2009-02-04T15:16:29Z</dcterms:created>
  <dcterms:modified xsi:type="dcterms:W3CDTF">2024-11-23T12:23:41Z</dcterms:modified>
</cp:coreProperties>
</file>